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74" r:id="rId3"/>
    <p:sldId id="258" r:id="rId4"/>
    <p:sldId id="259" r:id="rId5"/>
    <p:sldId id="260" r:id="rId6"/>
    <p:sldId id="261" r:id="rId7"/>
    <p:sldId id="263" r:id="rId8"/>
    <p:sldId id="262" r:id="rId9"/>
    <p:sldId id="264" r:id="rId10"/>
    <p:sldId id="265" r:id="rId11"/>
    <p:sldId id="266" r:id="rId12"/>
    <p:sldId id="268" r:id="rId13"/>
    <p:sldId id="267" r:id="rId14"/>
    <p:sldId id="269" r:id="rId15"/>
    <p:sldId id="273" r:id="rId16"/>
    <p:sldId id="272" r:id="rId17"/>
    <p:sldId id="270" r:id="rId18"/>
    <p:sldId id="27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94660"/>
  </p:normalViewPr>
  <p:slideViewPr>
    <p:cSldViewPr snapToGrid="0">
      <p:cViewPr varScale="1">
        <p:scale>
          <a:sx n="76" d="100"/>
          <a:sy n="76" d="100"/>
        </p:scale>
        <p:origin x="126" y="6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FDF7D8-0D5A-4816-8A3F-870FF80FCA12}" type="datetimeFigureOut">
              <a:rPr lang="en-GB" smtClean="0"/>
              <a:t>09/07/2020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A39CA8-2986-4E3F-98C5-A827DD74D678}" type="slidenum">
              <a:rPr lang="en-GB" smtClean="0"/>
              <a:t>‹#›</a:t>
            </a:fld>
            <a:endParaRPr lang="en-GB"/>
          </a:p>
        </p:txBody>
      </p:sp>
    </p:spTree>
    <p:extLst>
      <p:ext uri="{BB962C8B-B14F-4D97-AF65-F5344CB8AC3E}">
        <p14:creationId xmlns:p14="http://schemas.microsoft.com/office/powerpoint/2010/main" val="3235010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53.8% heterosexual</a:t>
            </a:r>
          </a:p>
          <a:p>
            <a:r>
              <a:rPr lang="en-GB" dirty="0"/>
              <a:t>29.7% lesbian</a:t>
            </a:r>
          </a:p>
          <a:p>
            <a:r>
              <a:rPr lang="en-GB" dirty="0"/>
              <a:t>12.3% gay</a:t>
            </a:r>
          </a:p>
          <a:p>
            <a:endParaRPr lang="en-GB" dirty="0"/>
          </a:p>
          <a:p>
            <a:endParaRPr lang="en-GB" dirty="0"/>
          </a:p>
        </p:txBody>
      </p:sp>
      <p:sp>
        <p:nvSpPr>
          <p:cNvPr id="4" name="Slide Number Placeholder 3"/>
          <p:cNvSpPr>
            <a:spLocks noGrp="1"/>
          </p:cNvSpPr>
          <p:nvPr>
            <p:ph type="sldNum" sz="quarter" idx="5"/>
          </p:nvPr>
        </p:nvSpPr>
        <p:spPr/>
        <p:txBody>
          <a:bodyPr/>
          <a:lstStyle/>
          <a:p>
            <a:fld id="{DAA39CA8-2986-4E3F-98C5-A827DD74D678}" type="slidenum">
              <a:rPr lang="en-GB" smtClean="0"/>
              <a:t>10</a:t>
            </a:fld>
            <a:endParaRPr lang="en-GB"/>
          </a:p>
        </p:txBody>
      </p:sp>
    </p:spTree>
    <p:extLst>
      <p:ext uri="{BB962C8B-B14F-4D97-AF65-F5344CB8AC3E}">
        <p14:creationId xmlns:p14="http://schemas.microsoft.com/office/powerpoint/2010/main" val="1584339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AA39CA8-2986-4E3F-98C5-A827DD74D678}" type="slidenum">
              <a:rPr lang="en-GB" smtClean="0"/>
              <a:t>18</a:t>
            </a:fld>
            <a:endParaRPr lang="en-GB"/>
          </a:p>
        </p:txBody>
      </p:sp>
    </p:spTree>
    <p:extLst>
      <p:ext uri="{BB962C8B-B14F-4D97-AF65-F5344CB8AC3E}">
        <p14:creationId xmlns:p14="http://schemas.microsoft.com/office/powerpoint/2010/main" val="3800251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CC1D6-34C7-4100-AD3D-7206AEC324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A748D71-90E3-40E1-8F86-E201EB9278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4868363-776F-486E-9492-0E5A39004B9A}"/>
              </a:ext>
            </a:extLst>
          </p:cNvPr>
          <p:cNvSpPr>
            <a:spLocks noGrp="1"/>
          </p:cNvSpPr>
          <p:nvPr>
            <p:ph type="dt" sz="half" idx="10"/>
          </p:nvPr>
        </p:nvSpPr>
        <p:spPr/>
        <p:txBody>
          <a:bodyPr/>
          <a:lstStyle/>
          <a:p>
            <a:fld id="{1AABD419-27D5-4D4C-9BC0-DF2D07B87CF5}" type="datetimeFigureOut">
              <a:rPr lang="en-GB" smtClean="0"/>
              <a:t>09/07/2020</a:t>
            </a:fld>
            <a:endParaRPr lang="en-GB"/>
          </a:p>
        </p:txBody>
      </p:sp>
      <p:sp>
        <p:nvSpPr>
          <p:cNvPr id="5" name="Footer Placeholder 4">
            <a:extLst>
              <a:ext uri="{FF2B5EF4-FFF2-40B4-BE49-F238E27FC236}">
                <a16:creationId xmlns:a16="http://schemas.microsoft.com/office/drawing/2014/main" id="{A753A8FC-C5D5-4FE0-8677-493BBE9581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2C4B4EA-C6C6-4DCF-9FB2-25ACF94C5EB9}"/>
              </a:ext>
            </a:extLst>
          </p:cNvPr>
          <p:cNvSpPr>
            <a:spLocks noGrp="1"/>
          </p:cNvSpPr>
          <p:nvPr>
            <p:ph type="sldNum" sz="quarter" idx="12"/>
          </p:nvPr>
        </p:nvSpPr>
        <p:spPr/>
        <p:txBody>
          <a:bodyPr/>
          <a:lstStyle/>
          <a:p>
            <a:fld id="{A5220823-DF88-4686-93AD-B6CC5ACFC2B3}" type="slidenum">
              <a:rPr lang="en-GB" smtClean="0"/>
              <a:t>‹#›</a:t>
            </a:fld>
            <a:endParaRPr lang="en-GB"/>
          </a:p>
        </p:txBody>
      </p:sp>
    </p:spTree>
    <p:extLst>
      <p:ext uri="{BB962C8B-B14F-4D97-AF65-F5344CB8AC3E}">
        <p14:creationId xmlns:p14="http://schemas.microsoft.com/office/powerpoint/2010/main" val="1163019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9AA87-D1D9-4234-BEF8-892BFA69BB4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3EFE0BF-5808-46DF-B633-84EE92DCCE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41584B4-6731-497B-A544-194B7FD94A99}"/>
              </a:ext>
            </a:extLst>
          </p:cNvPr>
          <p:cNvSpPr>
            <a:spLocks noGrp="1"/>
          </p:cNvSpPr>
          <p:nvPr>
            <p:ph type="dt" sz="half" idx="10"/>
          </p:nvPr>
        </p:nvSpPr>
        <p:spPr/>
        <p:txBody>
          <a:bodyPr/>
          <a:lstStyle/>
          <a:p>
            <a:fld id="{1AABD419-27D5-4D4C-9BC0-DF2D07B87CF5}" type="datetimeFigureOut">
              <a:rPr lang="en-GB" smtClean="0"/>
              <a:t>09/07/2020</a:t>
            </a:fld>
            <a:endParaRPr lang="en-GB"/>
          </a:p>
        </p:txBody>
      </p:sp>
      <p:sp>
        <p:nvSpPr>
          <p:cNvPr id="5" name="Footer Placeholder 4">
            <a:extLst>
              <a:ext uri="{FF2B5EF4-FFF2-40B4-BE49-F238E27FC236}">
                <a16:creationId xmlns:a16="http://schemas.microsoft.com/office/drawing/2014/main" id="{BEF65ADD-73ED-451A-AA29-5BCA7397D3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8FD18E-7FE6-4206-A931-C01E6AA4F86F}"/>
              </a:ext>
            </a:extLst>
          </p:cNvPr>
          <p:cNvSpPr>
            <a:spLocks noGrp="1"/>
          </p:cNvSpPr>
          <p:nvPr>
            <p:ph type="sldNum" sz="quarter" idx="12"/>
          </p:nvPr>
        </p:nvSpPr>
        <p:spPr/>
        <p:txBody>
          <a:bodyPr/>
          <a:lstStyle/>
          <a:p>
            <a:fld id="{A5220823-DF88-4686-93AD-B6CC5ACFC2B3}" type="slidenum">
              <a:rPr lang="en-GB" smtClean="0"/>
              <a:t>‹#›</a:t>
            </a:fld>
            <a:endParaRPr lang="en-GB"/>
          </a:p>
        </p:txBody>
      </p:sp>
    </p:spTree>
    <p:extLst>
      <p:ext uri="{BB962C8B-B14F-4D97-AF65-F5344CB8AC3E}">
        <p14:creationId xmlns:p14="http://schemas.microsoft.com/office/powerpoint/2010/main" val="1313728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24FEDE-CA1A-48BC-A15B-E27669DA516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168C68C-9B5A-4D0A-A9F0-F102A91BDA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1E19060-32CC-4C31-89ED-A5698279BBA6}"/>
              </a:ext>
            </a:extLst>
          </p:cNvPr>
          <p:cNvSpPr>
            <a:spLocks noGrp="1"/>
          </p:cNvSpPr>
          <p:nvPr>
            <p:ph type="dt" sz="half" idx="10"/>
          </p:nvPr>
        </p:nvSpPr>
        <p:spPr/>
        <p:txBody>
          <a:bodyPr/>
          <a:lstStyle/>
          <a:p>
            <a:fld id="{1AABD419-27D5-4D4C-9BC0-DF2D07B87CF5}" type="datetimeFigureOut">
              <a:rPr lang="en-GB" smtClean="0"/>
              <a:t>09/07/2020</a:t>
            </a:fld>
            <a:endParaRPr lang="en-GB"/>
          </a:p>
        </p:txBody>
      </p:sp>
      <p:sp>
        <p:nvSpPr>
          <p:cNvPr id="5" name="Footer Placeholder 4">
            <a:extLst>
              <a:ext uri="{FF2B5EF4-FFF2-40B4-BE49-F238E27FC236}">
                <a16:creationId xmlns:a16="http://schemas.microsoft.com/office/drawing/2014/main" id="{9D8555B2-35CC-456A-B42B-865BE5C824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C681C9-16D0-45D9-8F85-6A6E278AE23F}"/>
              </a:ext>
            </a:extLst>
          </p:cNvPr>
          <p:cNvSpPr>
            <a:spLocks noGrp="1"/>
          </p:cNvSpPr>
          <p:nvPr>
            <p:ph type="sldNum" sz="quarter" idx="12"/>
          </p:nvPr>
        </p:nvSpPr>
        <p:spPr/>
        <p:txBody>
          <a:bodyPr/>
          <a:lstStyle/>
          <a:p>
            <a:fld id="{A5220823-DF88-4686-93AD-B6CC5ACFC2B3}" type="slidenum">
              <a:rPr lang="en-GB" smtClean="0"/>
              <a:t>‹#›</a:t>
            </a:fld>
            <a:endParaRPr lang="en-GB"/>
          </a:p>
        </p:txBody>
      </p:sp>
    </p:spTree>
    <p:extLst>
      <p:ext uri="{BB962C8B-B14F-4D97-AF65-F5344CB8AC3E}">
        <p14:creationId xmlns:p14="http://schemas.microsoft.com/office/powerpoint/2010/main" val="212584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4332C-4AB3-4666-BCB3-057365F6D60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C4E1174-1501-42F3-9BED-6243EEAADE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9A1029-EDC0-4FD2-86E8-2DE59F247D34}"/>
              </a:ext>
            </a:extLst>
          </p:cNvPr>
          <p:cNvSpPr>
            <a:spLocks noGrp="1"/>
          </p:cNvSpPr>
          <p:nvPr>
            <p:ph type="dt" sz="half" idx="10"/>
          </p:nvPr>
        </p:nvSpPr>
        <p:spPr/>
        <p:txBody>
          <a:bodyPr/>
          <a:lstStyle/>
          <a:p>
            <a:fld id="{1AABD419-27D5-4D4C-9BC0-DF2D07B87CF5}" type="datetimeFigureOut">
              <a:rPr lang="en-GB" smtClean="0"/>
              <a:t>09/07/2020</a:t>
            </a:fld>
            <a:endParaRPr lang="en-GB"/>
          </a:p>
        </p:txBody>
      </p:sp>
      <p:sp>
        <p:nvSpPr>
          <p:cNvPr id="5" name="Footer Placeholder 4">
            <a:extLst>
              <a:ext uri="{FF2B5EF4-FFF2-40B4-BE49-F238E27FC236}">
                <a16:creationId xmlns:a16="http://schemas.microsoft.com/office/drawing/2014/main" id="{83E8A25F-9C05-436C-BE18-C9BD1697B5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BD93B7-1559-4168-A6EE-43F44818868A}"/>
              </a:ext>
            </a:extLst>
          </p:cNvPr>
          <p:cNvSpPr>
            <a:spLocks noGrp="1"/>
          </p:cNvSpPr>
          <p:nvPr>
            <p:ph type="sldNum" sz="quarter" idx="12"/>
          </p:nvPr>
        </p:nvSpPr>
        <p:spPr/>
        <p:txBody>
          <a:bodyPr/>
          <a:lstStyle/>
          <a:p>
            <a:fld id="{A5220823-DF88-4686-93AD-B6CC5ACFC2B3}" type="slidenum">
              <a:rPr lang="en-GB" smtClean="0"/>
              <a:t>‹#›</a:t>
            </a:fld>
            <a:endParaRPr lang="en-GB"/>
          </a:p>
        </p:txBody>
      </p:sp>
    </p:spTree>
    <p:extLst>
      <p:ext uri="{BB962C8B-B14F-4D97-AF65-F5344CB8AC3E}">
        <p14:creationId xmlns:p14="http://schemas.microsoft.com/office/powerpoint/2010/main" val="3205866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9F2D0-999A-4E7E-86E3-01902437992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79205DA-C1DF-448B-BA7F-B28A6F03BB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FFBF70-17E7-4EC7-B588-EC2702A63653}"/>
              </a:ext>
            </a:extLst>
          </p:cNvPr>
          <p:cNvSpPr>
            <a:spLocks noGrp="1"/>
          </p:cNvSpPr>
          <p:nvPr>
            <p:ph type="dt" sz="half" idx="10"/>
          </p:nvPr>
        </p:nvSpPr>
        <p:spPr/>
        <p:txBody>
          <a:bodyPr/>
          <a:lstStyle/>
          <a:p>
            <a:fld id="{1AABD419-27D5-4D4C-9BC0-DF2D07B87CF5}" type="datetimeFigureOut">
              <a:rPr lang="en-GB" smtClean="0"/>
              <a:t>09/07/2020</a:t>
            </a:fld>
            <a:endParaRPr lang="en-GB"/>
          </a:p>
        </p:txBody>
      </p:sp>
      <p:sp>
        <p:nvSpPr>
          <p:cNvPr id="5" name="Footer Placeholder 4">
            <a:extLst>
              <a:ext uri="{FF2B5EF4-FFF2-40B4-BE49-F238E27FC236}">
                <a16:creationId xmlns:a16="http://schemas.microsoft.com/office/drawing/2014/main" id="{4302A679-2CF1-45E8-8609-041AA2D035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F8A25C6-B722-497C-B6CC-D99EB47FA9B3}"/>
              </a:ext>
            </a:extLst>
          </p:cNvPr>
          <p:cNvSpPr>
            <a:spLocks noGrp="1"/>
          </p:cNvSpPr>
          <p:nvPr>
            <p:ph type="sldNum" sz="quarter" idx="12"/>
          </p:nvPr>
        </p:nvSpPr>
        <p:spPr/>
        <p:txBody>
          <a:bodyPr/>
          <a:lstStyle/>
          <a:p>
            <a:fld id="{A5220823-DF88-4686-93AD-B6CC5ACFC2B3}" type="slidenum">
              <a:rPr lang="en-GB" smtClean="0"/>
              <a:t>‹#›</a:t>
            </a:fld>
            <a:endParaRPr lang="en-GB"/>
          </a:p>
        </p:txBody>
      </p:sp>
    </p:spTree>
    <p:extLst>
      <p:ext uri="{BB962C8B-B14F-4D97-AF65-F5344CB8AC3E}">
        <p14:creationId xmlns:p14="http://schemas.microsoft.com/office/powerpoint/2010/main" val="1433317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B2A4F-CB52-4264-9CAB-EA9B95769DB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5DD330D-AF3A-44E1-AB83-BA4181724E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C37FEFF-30ED-44BB-825F-B313D34CD4C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ED77022-A6F0-4595-8807-DD24847B2BE3}"/>
              </a:ext>
            </a:extLst>
          </p:cNvPr>
          <p:cNvSpPr>
            <a:spLocks noGrp="1"/>
          </p:cNvSpPr>
          <p:nvPr>
            <p:ph type="dt" sz="half" idx="10"/>
          </p:nvPr>
        </p:nvSpPr>
        <p:spPr/>
        <p:txBody>
          <a:bodyPr/>
          <a:lstStyle/>
          <a:p>
            <a:fld id="{1AABD419-27D5-4D4C-9BC0-DF2D07B87CF5}" type="datetimeFigureOut">
              <a:rPr lang="en-GB" smtClean="0"/>
              <a:t>09/07/2020</a:t>
            </a:fld>
            <a:endParaRPr lang="en-GB"/>
          </a:p>
        </p:txBody>
      </p:sp>
      <p:sp>
        <p:nvSpPr>
          <p:cNvPr id="6" name="Footer Placeholder 5">
            <a:extLst>
              <a:ext uri="{FF2B5EF4-FFF2-40B4-BE49-F238E27FC236}">
                <a16:creationId xmlns:a16="http://schemas.microsoft.com/office/drawing/2014/main" id="{F78690D0-5D7E-46C1-B516-4BB255FB93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6CBC2AD-75CA-46B5-9869-5C258FB83B77}"/>
              </a:ext>
            </a:extLst>
          </p:cNvPr>
          <p:cNvSpPr>
            <a:spLocks noGrp="1"/>
          </p:cNvSpPr>
          <p:nvPr>
            <p:ph type="sldNum" sz="quarter" idx="12"/>
          </p:nvPr>
        </p:nvSpPr>
        <p:spPr/>
        <p:txBody>
          <a:bodyPr/>
          <a:lstStyle/>
          <a:p>
            <a:fld id="{A5220823-DF88-4686-93AD-B6CC5ACFC2B3}" type="slidenum">
              <a:rPr lang="en-GB" smtClean="0"/>
              <a:t>‹#›</a:t>
            </a:fld>
            <a:endParaRPr lang="en-GB"/>
          </a:p>
        </p:txBody>
      </p:sp>
    </p:spTree>
    <p:extLst>
      <p:ext uri="{BB962C8B-B14F-4D97-AF65-F5344CB8AC3E}">
        <p14:creationId xmlns:p14="http://schemas.microsoft.com/office/powerpoint/2010/main" val="2993292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D2C6E-250D-4FD7-B985-01770253150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3BE538F-82EB-4A64-BA1F-617571F04D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70FD3DC-7647-49FC-ACF0-C55843336D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A0764EF-D311-4E5B-A5B7-3F015BA24E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AAE867A-1E32-4789-A47E-89BF7038BA1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7B89B0B-8484-419E-B4CE-F73C46D029A8}"/>
              </a:ext>
            </a:extLst>
          </p:cNvPr>
          <p:cNvSpPr>
            <a:spLocks noGrp="1"/>
          </p:cNvSpPr>
          <p:nvPr>
            <p:ph type="dt" sz="half" idx="10"/>
          </p:nvPr>
        </p:nvSpPr>
        <p:spPr/>
        <p:txBody>
          <a:bodyPr/>
          <a:lstStyle/>
          <a:p>
            <a:fld id="{1AABD419-27D5-4D4C-9BC0-DF2D07B87CF5}" type="datetimeFigureOut">
              <a:rPr lang="en-GB" smtClean="0"/>
              <a:t>09/07/2020</a:t>
            </a:fld>
            <a:endParaRPr lang="en-GB"/>
          </a:p>
        </p:txBody>
      </p:sp>
      <p:sp>
        <p:nvSpPr>
          <p:cNvPr id="8" name="Footer Placeholder 7">
            <a:extLst>
              <a:ext uri="{FF2B5EF4-FFF2-40B4-BE49-F238E27FC236}">
                <a16:creationId xmlns:a16="http://schemas.microsoft.com/office/drawing/2014/main" id="{37CA6967-A7C7-49C9-966F-985DBA77855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481F96C-0497-40E4-8279-C32A960FABBF}"/>
              </a:ext>
            </a:extLst>
          </p:cNvPr>
          <p:cNvSpPr>
            <a:spLocks noGrp="1"/>
          </p:cNvSpPr>
          <p:nvPr>
            <p:ph type="sldNum" sz="quarter" idx="12"/>
          </p:nvPr>
        </p:nvSpPr>
        <p:spPr/>
        <p:txBody>
          <a:bodyPr/>
          <a:lstStyle/>
          <a:p>
            <a:fld id="{A5220823-DF88-4686-93AD-B6CC5ACFC2B3}" type="slidenum">
              <a:rPr lang="en-GB" smtClean="0"/>
              <a:t>‹#›</a:t>
            </a:fld>
            <a:endParaRPr lang="en-GB"/>
          </a:p>
        </p:txBody>
      </p:sp>
    </p:spTree>
    <p:extLst>
      <p:ext uri="{BB962C8B-B14F-4D97-AF65-F5344CB8AC3E}">
        <p14:creationId xmlns:p14="http://schemas.microsoft.com/office/powerpoint/2010/main" val="148407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2038C-908F-4377-A196-B254CC2D9A2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31282DD-57F2-455A-9058-E8D14BDF2E6F}"/>
              </a:ext>
            </a:extLst>
          </p:cNvPr>
          <p:cNvSpPr>
            <a:spLocks noGrp="1"/>
          </p:cNvSpPr>
          <p:nvPr>
            <p:ph type="dt" sz="half" idx="10"/>
          </p:nvPr>
        </p:nvSpPr>
        <p:spPr/>
        <p:txBody>
          <a:bodyPr/>
          <a:lstStyle/>
          <a:p>
            <a:fld id="{1AABD419-27D5-4D4C-9BC0-DF2D07B87CF5}" type="datetimeFigureOut">
              <a:rPr lang="en-GB" smtClean="0"/>
              <a:t>09/07/2020</a:t>
            </a:fld>
            <a:endParaRPr lang="en-GB"/>
          </a:p>
        </p:txBody>
      </p:sp>
      <p:sp>
        <p:nvSpPr>
          <p:cNvPr id="4" name="Footer Placeholder 3">
            <a:extLst>
              <a:ext uri="{FF2B5EF4-FFF2-40B4-BE49-F238E27FC236}">
                <a16:creationId xmlns:a16="http://schemas.microsoft.com/office/drawing/2014/main" id="{52B4F622-F7F7-42EF-BE25-DCCB9ADC525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253871C-4116-4C52-AEC9-1B4A4B5BB83D}"/>
              </a:ext>
            </a:extLst>
          </p:cNvPr>
          <p:cNvSpPr>
            <a:spLocks noGrp="1"/>
          </p:cNvSpPr>
          <p:nvPr>
            <p:ph type="sldNum" sz="quarter" idx="12"/>
          </p:nvPr>
        </p:nvSpPr>
        <p:spPr/>
        <p:txBody>
          <a:bodyPr/>
          <a:lstStyle/>
          <a:p>
            <a:fld id="{A5220823-DF88-4686-93AD-B6CC5ACFC2B3}" type="slidenum">
              <a:rPr lang="en-GB" smtClean="0"/>
              <a:t>‹#›</a:t>
            </a:fld>
            <a:endParaRPr lang="en-GB"/>
          </a:p>
        </p:txBody>
      </p:sp>
    </p:spTree>
    <p:extLst>
      <p:ext uri="{BB962C8B-B14F-4D97-AF65-F5344CB8AC3E}">
        <p14:creationId xmlns:p14="http://schemas.microsoft.com/office/powerpoint/2010/main" val="3584624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B1857A-09E0-4C74-A1D8-182626A69727}"/>
              </a:ext>
            </a:extLst>
          </p:cNvPr>
          <p:cNvSpPr>
            <a:spLocks noGrp="1"/>
          </p:cNvSpPr>
          <p:nvPr>
            <p:ph type="dt" sz="half" idx="10"/>
          </p:nvPr>
        </p:nvSpPr>
        <p:spPr/>
        <p:txBody>
          <a:bodyPr/>
          <a:lstStyle/>
          <a:p>
            <a:fld id="{1AABD419-27D5-4D4C-9BC0-DF2D07B87CF5}" type="datetimeFigureOut">
              <a:rPr lang="en-GB" smtClean="0"/>
              <a:t>09/07/2020</a:t>
            </a:fld>
            <a:endParaRPr lang="en-GB"/>
          </a:p>
        </p:txBody>
      </p:sp>
      <p:sp>
        <p:nvSpPr>
          <p:cNvPr id="3" name="Footer Placeholder 2">
            <a:extLst>
              <a:ext uri="{FF2B5EF4-FFF2-40B4-BE49-F238E27FC236}">
                <a16:creationId xmlns:a16="http://schemas.microsoft.com/office/drawing/2014/main" id="{F7167FA5-1420-4E05-B740-583EF353401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7D2F611-D5A6-49DB-A0DA-D1C62988CFBC}"/>
              </a:ext>
            </a:extLst>
          </p:cNvPr>
          <p:cNvSpPr>
            <a:spLocks noGrp="1"/>
          </p:cNvSpPr>
          <p:nvPr>
            <p:ph type="sldNum" sz="quarter" idx="12"/>
          </p:nvPr>
        </p:nvSpPr>
        <p:spPr/>
        <p:txBody>
          <a:bodyPr/>
          <a:lstStyle/>
          <a:p>
            <a:fld id="{A5220823-DF88-4686-93AD-B6CC5ACFC2B3}" type="slidenum">
              <a:rPr lang="en-GB" smtClean="0"/>
              <a:t>‹#›</a:t>
            </a:fld>
            <a:endParaRPr lang="en-GB"/>
          </a:p>
        </p:txBody>
      </p:sp>
    </p:spTree>
    <p:extLst>
      <p:ext uri="{BB962C8B-B14F-4D97-AF65-F5344CB8AC3E}">
        <p14:creationId xmlns:p14="http://schemas.microsoft.com/office/powerpoint/2010/main" val="371368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7F547-BA21-47EB-84A8-13FA913D5E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8BD0A6E-1B2A-475E-9CB7-58BC821F33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DEC3C13-C364-4032-83F7-7657D0778B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32695A-108E-4349-B4BE-F7F2F51FD089}"/>
              </a:ext>
            </a:extLst>
          </p:cNvPr>
          <p:cNvSpPr>
            <a:spLocks noGrp="1"/>
          </p:cNvSpPr>
          <p:nvPr>
            <p:ph type="dt" sz="half" idx="10"/>
          </p:nvPr>
        </p:nvSpPr>
        <p:spPr/>
        <p:txBody>
          <a:bodyPr/>
          <a:lstStyle/>
          <a:p>
            <a:fld id="{1AABD419-27D5-4D4C-9BC0-DF2D07B87CF5}" type="datetimeFigureOut">
              <a:rPr lang="en-GB" smtClean="0"/>
              <a:t>09/07/2020</a:t>
            </a:fld>
            <a:endParaRPr lang="en-GB"/>
          </a:p>
        </p:txBody>
      </p:sp>
      <p:sp>
        <p:nvSpPr>
          <p:cNvPr id="6" name="Footer Placeholder 5">
            <a:extLst>
              <a:ext uri="{FF2B5EF4-FFF2-40B4-BE49-F238E27FC236}">
                <a16:creationId xmlns:a16="http://schemas.microsoft.com/office/drawing/2014/main" id="{590A264B-88CF-4267-8841-3861B929B3F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DDD0EE8-7AF7-447C-AB99-5A334D010BEF}"/>
              </a:ext>
            </a:extLst>
          </p:cNvPr>
          <p:cNvSpPr>
            <a:spLocks noGrp="1"/>
          </p:cNvSpPr>
          <p:nvPr>
            <p:ph type="sldNum" sz="quarter" idx="12"/>
          </p:nvPr>
        </p:nvSpPr>
        <p:spPr/>
        <p:txBody>
          <a:bodyPr/>
          <a:lstStyle/>
          <a:p>
            <a:fld id="{A5220823-DF88-4686-93AD-B6CC5ACFC2B3}" type="slidenum">
              <a:rPr lang="en-GB" smtClean="0"/>
              <a:t>‹#›</a:t>
            </a:fld>
            <a:endParaRPr lang="en-GB"/>
          </a:p>
        </p:txBody>
      </p:sp>
    </p:spTree>
    <p:extLst>
      <p:ext uri="{BB962C8B-B14F-4D97-AF65-F5344CB8AC3E}">
        <p14:creationId xmlns:p14="http://schemas.microsoft.com/office/powerpoint/2010/main" val="913024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78543-FFFB-45C1-80A7-1D72895725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5D10D26-DF84-4C6A-8D2F-0C1C722803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2ECADC5-3856-40C8-BC1E-7DA56A19FB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712F83-CA05-4489-978E-E6A6C43950FE}"/>
              </a:ext>
            </a:extLst>
          </p:cNvPr>
          <p:cNvSpPr>
            <a:spLocks noGrp="1"/>
          </p:cNvSpPr>
          <p:nvPr>
            <p:ph type="dt" sz="half" idx="10"/>
          </p:nvPr>
        </p:nvSpPr>
        <p:spPr/>
        <p:txBody>
          <a:bodyPr/>
          <a:lstStyle/>
          <a:p>
            <a:fld id="{1AABD419-27D5-4D4C-9BC0-DF2D07B87CF5}" type="datetimeFigureOut">
              <a:rPr lang="en-GB" smtClean="0"/>
              <a:t>09/07/2020</a:t>
            </a:fld>
            <a:endParaRPr lang="en-GB"/>
          </a:p>
        </p:txBody>
      </p:sp>
      <p:sp>
        <p:nvSpPr>
          <p:cNvPr id="6" name="Footer Placeholder 5">
            <a:extLst>
              <a:ext uri="{FF2B5EF4-FFF2-40B4-BE49-F238E27FC236}">
                <a16:creationId xmlns:a16="http://schemas.microsoft.com/office/drawing/2014/main" id="{B916892B-16F2-4FC5-87BF-4E644AE258A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597A4F5-E6EC-4AFF-AE02-FB4E6DFA1484}"/>
              </a:ext>
            </a:extLst>
          </p:cNvPr>
          <p:cNvSpPr>
            <a:spLocks noGrp="1"/>
          </p:cNvSpPr>
          <p:nvPr>
            <p:ph type="sldNum" sz="quarter" idx="12"/>
          </p:nvPr>
        </p:nvSpPr>
        <p:spPr/>
        <p:txBody>
          <a:bodyPr/>
          <a:lstStyle/>
          <a:p>
            <a:fld id="{A5220823-DF88-4686-93AD-B6CC5ACFC2B3}" type="slidenum">
              <a:rPr lang="en-GB" smtClean="0"/>
              <a:t>‹#›</a:t>
            </a:fld>
            <a:endParaRPr lang="en-GB"/>
          </a:p>
        </p:txBody>
      </p:sp>
    </p:spTree>
    <p:extLst>
      <p:ext uri="{BB962C8B-B14F-4D97-AF65-F5344CB8AC3E}">
        <p14:creationId xmlns:p14="http://schemas.microsoft.com/office/powerpoint/2010/main" val="3300385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C38A40-AB02-49A2-9AEE-38CF87066F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BC00390-6239-4F59-AD9C-818579CA68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FBED00C-A5DA-491F-B0F4-F1E6E3C3ED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ABD419-27D5-4D4C-9BC0-DF2D07B87CF5}" type="datetimeFigureOut">
              <a:rPr lang="en-GB" smtClean="0"/>
              <a:t>09/07/2020</a:t>
            </a:fld>
            <a:endParaRPr lang="en-GB"/>
          </a:p>
        </p:txBody>
      </p:sp>
      <p:sp>
        <p:nvSpPr>
          <p:cNvPr id="5" name="Footer Placeholder 4">
            <a:extLst>
              <a:ext uri="{FF2B5EF4-FFF2-40B4-BE49-F238E27FC236}">
                <a16:creationId xmlns:a16="http://schemas.microsoft.com/office/drawing/2014/main" id="{83BC68D3-D723-4086-878A-31364BB45D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A6B3A36-9A54-4BB8-A2B8-9F9D7A2114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220823-DF88-4686-93AD-B6CC5ACFC2B3}" type="slidenum">
              <a:rPr lang="en-GB" smtClean="0"/>
              <a:t>‹#›</a:t>
            </a:fld>
            <a:endParaRPr lang="en-GB"/>
          </a:p>
        </p:txBody>
      </p:sp>
    </p:spTree>
    <p:extLst>
      <p:ext uri="{BB962C8B-B14F-4D97-AF65-F5344CB8AC3E}">
        <p14:creationId xmlns:p14="http://schemas.microsoft.com/office/powerpoint/2010/main" val="18651375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mailto:Karen.Twiselton@ed.ac.uk" TargetMode="External"/><Relationship Id="rId4" Type="http://schemas.openxmlformats.org/officeDocument/2006/relationships/hyperlink" Target="https://osf.io/5tsh2/"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0A762C0-8A5B-4E0D-BCF0-5B5B37171D9A}"/>
              </a:ext>
            </a:extLst>
          </p:cNvPr>
          <p:cNvPicPr>
            <a:picLocks noChangeAspect="1"/>
          </p:cNvPicPr>
          <p:nvPr/>
        </p:nvPicPr>
        <p:blipFill>
          <a:blip r:embed="rId2">
            <a:alphaModFix amt="7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07ADF7A-324D-4B1A-8320-1092721F7267}"/>
              </a:ext>
            </a:extLst>
          </p:cNvPr>
          <p:cNvSpPr>
            <a:spLocks noGrp="1"/>
          </p:cNvSpPr>
          <p:nvPr>
            <p:ph type="ctrTitle"/>
          </p:nvPr>
        </p:nvSpPr>
        <p:spPr>
          <a:xfrm>
            <a:off x="999688" y="981512"/>
            <a:ext cx="10192623" cy="3006288"/>
          </a:xfrm>
        </p:spPr>
        <p:txBody>
          <a:bodyPr>
            <a:normAutofit fontScale="90000"/>
          </a:bodyPr>
          <a:lstStyle/>
          <a:p>
            <a:r>
              <a:rPr lang="en-GB" dirty="0"/>
              <a:t>How We Ripple: </a:t>
            </a:r>
            <a:br>
              <a:rPr lang="en-GB" dirty="0"/>
            </a:br>
            <a:r>
              <a:rPr lang="en-GB" dirty="0"/>
              <a:t>Psychological Flexibility, </a:t>
            </a:r>
            <a:br>
              <a:rPr lang="en-GB" dirty="0"/>
            </a:br>
            <a:r>
              <a:rPr lang="en-GB" dirty="0"/>
              <a:t>Individual Wellbeing &amp; </a:t>
            </a:r>
            <a:br>
              <a:rPr lang="en-GB" dirty="0"/>
            </a:br>
            <a:r>
              <a:rPr lang="en-GB" dirty="0"/>
              <a:t>Relationship Quality</a:t>
            </a:r>
          </a:p>
        </p:txBody>
      </p:sp>
      <p:sp>
        <p:nvSpPr>
          <p:cNvPr id="3" name="Subtitle 2">
            <a:extLst>
              <a:ext uri="{FF2B5EF4-FFF2-40B4-BE49-F238E27FC236}">
                <a16:creationId xmlns:a16="http://schemas.microsoft.com/office/drawing/2014/main" id="{B9EF25BA-D1B4-4304-9086-BFADD9750A63}"/>
              </a:ext>
            </a:extLst>
          </p:cNvPr>
          <p:cNvSpPr>
            <a:spLocks noGrp="1"/>
          </p:cNvSpPr>
          <p:nvPr>
            <p:ph type="subTitle" idx="1"/>
          </p:nvPr>
        </p:nvSpPr>
        <p:spPr>
          <a:xfrm>
            <a:off x="1523999" y="4323359"/>
            <a:ext cx="9144000" cy="1397932"/>
          </a:xfrm>
        </p:spPr>
        <p:txBody>
          <a:bodyPr>
            <a:normAutofit/>
          </a:bodyPr>
          <a:lstStyle/>
          <a:p>
            <a:r>
              <a:rPr lang="en-GB" sz="2800" dirty="0"/>
              <a:t>Karen Twiselton, Dr Sarah Stanton &amp; Dr David Gillanders</a:t>
            </a:r>
          </a:p>
          <a:p>
            <a:r>
              <a:rPr lang="en-GB" sz="2800" dirty="0"/>
              <a:t>University of Edinburgh</a:t>
            </a:r>
          </a:p>
        </p:txBody>
      </p:sp>
      <p:pic>
        <p:nvPicPr>
          <p:cNvPr id="6" name="Picture 5">
            <a:extLst>
              <a:ext uri="{FF2B5EF4-FFF2-40B4-BE49-F238E27FC236}">
                <a16:creationId xmlns:a16="http://schemas.microsoft.com/office/drawing/2014/main" id="{3C88676F-703D-4394-B7D0-5F2BB9C34F7E}"/>
              </a:ext>
            </a:extLst>
          </p:cNvPr>
          <p:cNvPicPr>
            <a:picLocks noChangeAspect="1"/>
          </p:cNvPicPr>
          <p:nvPr/>
        </p:nvPicPr>
        <p:blipFill>
          <a:blip r:embed="rId3"/>
          <a:stretch>
            <a:fillRect/>
          </a:stretch>
        </p:blipFill>
        <p:spPr>
          <a:xfrm>
            <a:off x="10304028" y="238823"/>
            <a:ext cx="1700541" cy="1700541"/>
          </a:xfrm>
          <a:prstGeom prst="rect">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pic>
    </p:spTree>
    <p:extLst>
      <p:ext uri="{BB962C8B-B14F-4D97-AF65-F5344CB8AC3E}">
        <p14:creationId xmlns:p14="http://schemas.microsoft.com/office/powerpoint/2010/main" val="66712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B324CA3-F9DB-446C-BF5E-764E05175E84}"/>
              </a:ext>
            </a:extLst>
          </p:cNvPr>
          <p:cNvPicPr>
            <a:picLocks noGrp="1" noChangeAspect="1"/>
          </p:cNvPicPr>
          <p:nvPr>
            <p:ph idx="1"/>
          </p:nvPr>
        </p:nvPicPr>
        <p:blipFill>
          <a:blip r:embed="rId3">
            <a:alphaModFix amt="70000"/>
            <a:extLst>
              <a:ext uri="{28A0092B-C50C-407E-A947-70E740481C1C}">
                <a14:useLocalDpi xmlns:a14="http://schemas.microsoft.com/office/drawing/2010/main" val="0"/>
              </a:ext>
            </a:extLst>
          </a:blip>
          <a:stretch>
            <a:fillRect/>
          </a:stretch>
        </p:blipFill>
        <p:spPr>
          <a:xfrm>
            <a:off x="0" y="3939"/>
            <a:ext cx="12191999" cy="6854061"/>
          </a:xfrm>
        </p:spPr>
      </p:pic>
      <p:sp>
        <p:nvSpPr>
          <p:cNvPr id="2" name="Title 1">
            <a:extLst>
              <a:ext uri="{FF2B5EF4-FFF2-40B4-BE49-F238E27FC236}">
                <a16:creationId xmlns:a16="http://schemas.microsoft.com/office/drawing/2014/main" id="{EA87175B-051A-4BBE-99FF-3F0EF21E8948}"/>
              </a:ext>
            </a:extLst>
          </p:cNvPr>
          <p:cNvSpPr>
            <a:spLocks noGrp="1"/>
          </p:cNvSpPr>
          <p:nvPr>
            <p:ph type="title"/>
          </p:nvPr>
        </p:nvSpPr>
        <p:spPr/>
        <p:txBody>
          <a:bodyPr/>
          <a:lstStyle/>
          <a:p>
            <a:r>
              <a:rPr lang="en-GB" dirty="0"/>
              <a:t>Dyadic Study</a:t>
            </a:r>
          </a:p>
        </p:txBody>
      </p:sp>
      <p:sp>
        <p:nvSpPr>
          <p:cNvPr id="6" name="TextBox 5">
            <a:extLst>
              <a:ext uri="{FF2B5EF4-FFF2-40B4-BE49-F238E27FC236}">
                <a16:creationId xmlns:a16="http://schemas.microsoft.com/office/drawing/2014/main" id="{F0B3C0A9-6882-4725-8BF6-CC872BCEB1FD}"/>
              </a:ext>
            </a:extLst>
          </p:cNvPr>
          <p:cNvSpPr txBox="1"/>
          <p:nvPr/>
        </p:nvSpPr>
        <p:spPr>
          <a:xfrm>
            <a:off x="1126135" y="3255184"/>
            <a:ext cx="5816203" cy="2954655"/>
          </a:xfrm>
          <a:prstGeom prst="rect">
            <a:avLst/>
          </a:prstGeom>
          <a:noFill/>
        </p:spPr>
        <p:txBody>
          <a:bodyPr wrap="square" rtlCol="0">
            <a:spAutoFit/>
          </a:bodyPr>
          <a:lstStyle/>
          <a:p>
            <a:r>
              <a:rPr lang="en-GB" sz="2400" b="1" dirty="0"/>
              <a:t>Participants</a:t>
            </a:r>
          </a:p>
          <a:p>
            <a:endParaRPr lang="en-GB" sz="2400" dirty="0"/>
          </a:p>
          <a:p>
            <a:r>
              <a:rPr lang="en-GB" sz="2400" dirty="0"/>
              <a:t>Sample size: 212 couples</a:t>
            </a:r>
          </a:p>
          <a:p>
            <a:endParaRPr lang="en-GB" sz="2400" dirty="0"/>
          </a:p>
          <a:p>
            <a:r>
              <a:rPr lang="en-GB" sz="2400" dirty="0"/>
              <a:t>Aged 18-83 (</a:t>
            </a:r>
            <a:r>
              <a:rPr lang="en-GB" sz="2400" i="1" dirty="0" err="1"/>
              <a:t>M</a:t>
            </a:r>
            <a:r>
              <a:rPr lang="en-GB" sz="2400" i="1" baseline="-25000" dirty="0" err="1"/>
              <a:t>years</a:t>
            </a:r>
            <a:r>
              <a:rPr lang="en-GB" sz="2400" dirty="0"/>
              <a:t> = 45) </a:t>
            </a:r>
          </a:p>
          <a:p>
            <a:endParaRPr lang="en-GB" sz="2400" dirty="0"/>
          </a:p>
          <a:p>
            <a:r>
              <a:rPr lang="en-GB" sz="2400" dirty="0"/>
              <a:t>Relationship length 1 – 65 years (</a:t>
            </a:r>
            <a:r>
              <a:rPr lang="en-GB" sz="2400" i="1" dirty="0" err="1"/>
              <a:t>M</a:t>
            </a:r>
            <a:r>
              <a:rPr lang="en-GB" sz="2400" i="1" baseline="-25000" dirty="0" err="1"/>
              <a:t>years</a:t>
            </a:r>
            <a:r>
              <a:rPr lang="en-GB" sz="2400" dirty="0"/>
              <a:t> = 15)</a:t>
            </a:r>
          </a:p>
          <a:p>
            <a:endParaRPr lang="en-GB" dirty="0"/>
          </a:p>
        </p:txBody>
      </p:sp>
      <p:sp>
        <p:nvSpPr>
          <p:cNvPr id="3" name="TextBox 2">
            <a:extLst>
              <a:ext uri="{FF2B5EF4-FFF2-40B4-BE49-F238E27FC236}">
                <a16:creationId xmlns:a16="http://schemas.microsoft.com/office/drawing/2014/main" id="{E0558C7E-828D-4775-86E8-46F8153F6868}"/>
              </a:ext>
            </a:extLst>
          </p:cNvPr>
          <p:cNvSpPr txBox="1"/>
          <p:nvPr/>
        </p:nvSpPr>
        <p:spPr>
          <a:xfrm>
            <a:off x="7089926" y="3629864"/>
            <a:ext cx="3749709" cy="2954655"/>
          </a:xfrm>
          <a:prstGeom prst="rect">
            <a:avLst/>
          </a:prstGeom>
          <a:noFill/>
        </p:spPr>
        <p:txBody>
          <a:bodyPr wrap="square" rtlCol="0">
            <a:spAutoFit/>
          </a:bodyPr>
          <a:lstStyle/>
          <a:p>
            <a:endParaRPr lang="en-GB" sz="2400" dirty="0"/>
          </a:p>
          <a:p>
            <a:r>
              <a:rPr lang="en-GB" sz="2400" dirty="0"/>
              <a:t>93% Cohabiting</a:t>
            </a:r>
          </a:p>
          <a:p>
            <a:endParaRPr lang="en-GB" sz="2400" dirty="0"/>
          </a:p>
          <a:p>
            <a:r>
              <a:rPr lang="en-GB" sz="2400" dirty="0"/>
              <a:t>75% Caucasian</a:t>
            </a:r>
          </a:p>
          <a:p>
            <a:endParaRPr lang="en-GB" sz="2400" dirty="0"/>
          </a:p>
          <a:p>
            <a:r>
              <a:rPr lang="en-GB" sz="2400" dirty="0"/>
              <a:t>244 female, 170 male, 6 genderqueer, 4 unreported</a:t>
            </a:r>
          </a:p>
          <a:p>
            <a:endParaRPr lang="en-GB" dirty="0"/>
          </a:p>
        </p:txBody>
      </p:sp>
      <p:pic>
        <p:nvPicPr>
          <p:cNvPr id="9" name="Picture 8">
            <a:extLst>
              <a:ext uri="{FF2B5EF4-FFF2-40B4-BE49-F238E27FC236}">
                <a16:creationId xmlns:a16="http://schemas.microsoft.com/office/drawing/2014/main" id="{15FA8B5C-E4CA-46A7-BCFC-F3AC8ACF4327}"/>
              </a:ext>
            </a:extLst>
          </p:cNvPr>
          <p:cNvPicPr>
            <a:picLocks noChangeAspect="1"/>
          </p:cNvPicPr>
          <p:nvPr/>
        </p:nvPicPr>
        <p:blipFill>
          <a:blip r:embed="rId4"/>
          <a:stretch>
            <a:fillRect/>
          </a:stretch>
        </p:blipFill>
        <p:spPr>
          <a:xfrm>
            <a:off x="6329954" y="157953"/>
            <a:ext cx="5728690" cy="2677656"/>
          </a:xfrm>
          <a:prstGeom prst="rect">
            <a:avLst/>
          </a:prstGeom>
        </p:spPr>
      </p:pic>
      <p:sp>
        <p:nvSpPr>
          <p:cNvPr id="10" name="TextBox 9">
            <a:extLst>
              <a:ext uri="{FF2B5EF4-FFF2-40B4-BE49-F238E27FC236}">
                <a16:creationId xmlns:a16="http://schemas.microsoft.com/office/drawing/2014/main" id="{BA0B1BA0-C2CF-419C-9069-FF219016B952}"/>
              </a:ext>
            </a:extLst>
          </p:cNvPr>
          <p:cNvSpPr txBox="1"/>
          <p:nvPr/>
        </p:nvSpPr>
        <p:spPr>
          <a:xfrm>
            <a:off x="1198485" y="1496781"/>
            <a:ext cx="4426625" cy="1846659"/>
          </a:xfrm>
          <a:prstGeom prst="rect">
            <a:avLst/>
          </a:prstGeom>
          <a:noFill/>
        </p:spPr>
        <p:txBody>
          <a:bodyPr wrap="square" rtlCol="0">
            <a:spAutoFit/>
          </a:bodyPr>
          <a:lstStyle/>
          <a:p>
            <a:r>
              <a:rPr lang="en-GB" sz="2400" b="1" dirty="0"/>
              <a:t>Aim: </a:t>
            </a:r>
            <a:r>
              <a:rPr lang="en-GB" sz="2400" dirty="0"/>
              <a:t>To replicate our findings at the couple level, exploring cross- partner effects using APIMeM in MPLUS</a:t>
            </a:r>
          </a:p>
          <a:p>
            <a:endParaRPr lang="en-GB" dirty="0"/>
          </a:p>
        </p:txBody>
      </p:sp>
      <p:pic>
        <p:nvPicPr>
          <p:cNvPr id="11" name="Picture 10">
            <a:extLst>
              <a:ext uri="{FF2B5EF4-FFF2-40B4-BE49-F238E27FC236}">
                <a16:creationId xmlns:a16="http://schemas.microsoft.com/office/drawing/2014/main" id="{600A99CC-0250-45F6-8593-8E10C4290441}"/>
              </a:ext>
            </a:extLst>
          </p:cNvPr>
          <p:cNvPicPr>
            <a:picLocks noChangeAspect="1"/>
          </p:cNvPicPr>
          <p:nvPr/>
        </p:nvPicPr>
        <p:blipFill>
          <a:blip r:embed="rId5"/>
          <a:stretch>
            <a:fillRect/>
          </a:stretch>
        </p:blipFill>
        <p:spPr>
          <a:xfrm>
            <a:off x="5711408" y="157953"/>
            <a:ext cx="532248" cy="1111554"/>
          </a:xfrm>
          <a:prstGeom prst="rect">
            <a:avLst/>
          </a:prstGeom>
        </p:spPr>
      </p:pic>
      <p:pic>
        <p:nvPicPr>
          <p:cNvPr id="12" name="Picture 11">
            <a:extLst>
              <a:ext uri="{FF2B5EF4-FFF2-40B4-BE49-F238E27FC236}">
                <a16:creationId xmlns:a16="http://schemas.microsoft.com/office/drawing/2014/main" id="{73BE7800-F7B6-4EDE-B4C4-2B069A1B3890}"/>
              </a:ext>
            </a:extLst>
          </p:cNvPr>
          <p:cNvPicPr>
            <a:picLocks noChangeAspect="1"/>
          </p:cNvPicPr>
          <p:nvPr/>
        </p:nvPicPr>
        <p:blipFill>
          <a:blip r:embed="rId6"/>
          <a:stretch>
            <a:fillRect/>
          </a:stretch>
        </p:blipFill>
        <p:spPr>
          <a:xfrm>
            <a:off x="5658012" y="1795077"/>
            <a:ext cx="585644" cy="936143"/>
          </a:xfrm>
          <a:prstGeom prst="rect">
            <a:avLst/>
          </a:prstGeom>
        </p:spPr>
      </p:pic>
    </p:spTree>
    <p:extLst>
      <p:ext uri="{BB962C8B-B14F-4D97-AF65-F5344CB8AC3E}">
        <p14:creationId xmlns:p14="http://schemas.microsoft.com/office/powerpoint/2010/main" val="2247175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B324CA3-F9DB-446C-BF5E-764E05175E84}"/>
              </a:ext>
            </a:extLst>
          </p:cNvPr>
          <p:cNvPicPr>
            <a:picLocks noGrp="1" noChangeAspect="1"/>
          </p:cNvPicPr>
          <p:nvPr>
            <p:ph idx="1"/>
          </p:nvPr>
        </p:nvPicPr>
        <p:blipFill>
          <a:blip r:embed="rId2">
            <a:alphaModFix amt="70000"/>
            <a:extLst>
              <a:ext uri="{28A0092B-C50C-407E-A947-70E740481C1C}">
                <a14:useLocalDpi xmlns:a14="http://schemas.microsoft.com/office/drawing/2010/main" val="0"/>
              </a:ext>
            </a:extLst>
          </a:blip>
          <a:stretch>
            <a:fillRect/>
          </a:stretch>
        </p:blipFill>
        <p:spPr>
          <a:xfrm>
            <a:off x="1" y="3939"/>
            <a:ext cx="12191999" cy="6854061"/>
          </a:xfrm>
        </p:spPr>
      </p:pic>
      <p:sp>
        <p:nvSpPr>
          <p:cNvPr id="4" name="TextBox 3">
            <a:extLst>
              <a:ext uri="{FF2B5EF4-FFF2-40B4-BE49-F238E27FC236}">
                <a16:creationId xmlns:a16="http://schemas.microsoft.com/office/drawing/2014/main" id="{E33C7177-7FB8-486C-8192-9C911C76C087}"/>
              </a:ext>
            </a:extLst>
          </p:cNvPr>
          <p:cNvSpPr txBox="1"/>
          <p:nvPr/>
        </p:nvSpPr>
        <p:spPr>
          <a:xfrm>
            <a:off x="752114" y="6037836"/>
            <a:ext cx="2476500" cy="369332"/>
          </a:xfrm>
          <a:prstGeom prst="rect">
            <a:avLst/>
          </a:prstGeom>
          <a:noFill/>
        </p:spPr>
        <p:txBody>
          <a:bodyPr wrap="square" rtlCol="0">
            <a:spAutoFit/>
          </a:bodyPr>
          <a:lstStyle/>
          <a:p>
            <a:r>
              <a:rPr lang="en-GB" dirty="0"/>
              <a:t>*</a:t>
            </a:r>
            <a:r>
              <a:rPr lang="en-GB" i="1" dirty="0"/>
              <a:t>p</a:t>
            </a:r>
            <a:r>
              <a:rPr lang="en-GB" dirty="0"/>
              <a:t> &lt; .05, **</a:t>
            </a:r>
            <a:r>
              <a:rPr lang="en-GB" i="1" dirty="0"/>
              <a:t>p</a:t>
            </a:r>
            <a:r>
              <a:rPr lang="en-GB" dirty="0"/>
              <a:t> &lt; .01</a:t>
            </a:r>
          </a:p>
        </p:txBody>
      </p:sp>
      <p:graphicFrame>
        <p:nvGraphicFramePr>
          <p:cNvPr id="6" name="Table 4">
            <a:extLst>
              <a:ext uri="{FF2B5EF4-FFF2-40B4-BE49-F238E27FC236}">
                <a16:creationId xmlns:a16="http://schemas.microsoft.com/office/drawing/2014/main" id="{780FB2F9-1DBF-4818-AE5A-0A59C6A45833}"/>
              </a:ext>
            </a:extLst>
          </p:cNvPr>
          <p:cNvGraphicFramePr>
            <a:graphicFrameLocks/>
          </p:cNvGraphicFramePr>
          <p:nvPr>
            <p:extLst>
              <p:ext uri="{D42A27DB-BD31-4B8C-83A1-F6EECF244321}">
                <p14:modId xmlns:p14="http://schemas.microsoft.com/office/powerpoint/2010/main" val="3391345620"/>
              </p:ext>
            </p:extLst>
          </p:nvPr>
        </p:nvGraphicFramePr>
        <p:xfrm>
          <a:off x="838200" y="1284006"/>
          <a:ext cx="10515600" cy="4672330"/>
        </p:xfrm>
        <a:graphic>
          <a:graphicData uri="http://schemas.openxmlformats.org/drawingml/2006/table">
            <a:tbl>
              <a:tblPr firstRow="1" bandRow="1">
                <a:tableStyleId>{5C22544A-7EE6-4342-B048-85BDC9FD1C3A}</a:tableStyleId>
              </a:tblPr>
              <a:tblGrid>
                <a:gridCol w="3146571">
                  <a:extLst>
                    <a:ext uri="{9D8B030D-6E8A-4147-A177-3AD203B41FA5}">
                      <a16:colId xmlns:a16="http://schemas.microsoft.com/office/drawing/2014/main" val="3301198291"/>
                    </a:ext>
                  </a:extLst>
                </a:gridCol>
                <a:gridCol w="855677">
                  <a:extLst>
                    <a:ext uri="{9D8B030D-6E8A-4147-A177-3AD203B41FA5}">
                      <a16:colId xmlns:a16="http://schemas.microsoft.com/office/drawing/2014/main" val="3526146707"/>
                    </a:ext>
                  </a:extLst>
                </a:gridCol>
                <a:gridCol w="914400">
                  <a:extLst>
                    <a:ext uri="{9D8B030D-6E8A-4147-A177-3AD203B41FA5}">
                      <a16:colId xmlns:a16="http://schemas.microsoft.com/office/drawing/2014/main" val="3106893064"/>
                    </a:ext>
                  </a:extLst>
                </a:gridCol>
                <a:gridCol w="822121">
                  <a:extLst>
                    <a:ext uri="{9D8B030D-6E8A-4147-A177-3AD203B41FA5}">
                      <a16:colId xmlns:a16="http://schemas.microsoft.com/office/drawing/2014/main" val="181040610"/>
                    </a:ext>
                  </a:extLst>
                </a:gridCol>
                <a:gridCol w="956345">
                  <a:extLst>
                    <a:ext uri="{9D8B030D-6E8A-4147-A177-3AD203B41FA5}">
                      <a16:colId xmlns:a16="http://schemas.microsoft.com/office/drawing/2014/main" val="3495272468"/>
                    </a:ext>
                  </a:extLst>
                </a:gridCol>
                <a:gridCol w="1048624">
                  <a:extLst>
                    <a:ext uri="{9D8B030D-6E8A-4147-A177-3AD203B41FA5}">
                      <a16:colId xmlns:a16="http://schemas.microsoft.com/office/drawing/2014/main" val="4124073439"/>
                    </a:ext>
                  </a:extLst>
                </a:gridCol>
                <a:gridCol w="914400">
                  <a:extLst>
                    <a:ext uri="{9D8B030D-6E8A-4147-A177-3AD203B41FA5}">
                      <a16:colId xmlns:a16="http://schemas.microsoft.com/office/drawing/2014/main" val="1364970651"/>
                    </a:ext>
                  </a:extLst>
                </a:gridCol>
                <a:gridCol w="914400">
                  <a:extLst>
                    <a:ext uri="{9D8B030D-6E8A-4147-A177-3AD203B41FA5}">
                      <a16:colId xmlns:a16="http://schemas.microsoft.com/office/drawing/2014/main" val="3584476743"/>
                    </a:ext>
                  </a:extLst>
                </a:gridCol>
                <a:gridCol w="943062">
                  <a:extLst>
                    <a:ext uri="{9D8B030D-6E8A-4147-A177-3AD203B41FA5}">
                      <a16:colId xmlns:a16="http://schemas.microsoft.com/office/drawing/2014/main" val="3859391208"/>
                    </a:ext>
                  </a:extLst>
                </a:gridCol>
              </a:tblGrid>
              <a:tr h="370840">
                <a:tc>
                  <a:txBody>
                    <a:bodyPr/>
                    <a:lstStyle/>
                    <a:p>
                      <a:pPr>
                        <a:lnSpc>
                          <a:spcPct val="107000"/>
                        </a:lnSpc>
                        <a:spcAft>
                          <a:spcPts val="0"/>
                        </a:spcAft>
                      </a:pPr>
                      <a:r>
                        <a:rPr lang="en-US" sz="2000" b="1" dirty="0">
                          <a:effectLst/>
                          <a:latin typeface="+mn-lt"/>
                          <a:ea typeface="Times New Roman" panose="02020603050405020304" pitchFamily="18" charset="0"/>
                          <a:cs typeface="Times New Roman" panose="02020603050405020304" pitchFamily="18" charset="0"/>
                        </a:rPr>
                        <a:t> </a:t>
                      </a:r>
                      <a:endParaRPr lang="en-GB" sz="2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000" b="1" dirty="0">
                          <a:effectLst/>
                          <a:latin typeface="+mn-lt"/>
                          <a:ea typeface="Times New Roman" panose="02020603050405020304" pitchFamily="18" charset="0"/>
                          <a:cs typeface="Times New Roman" panose="02020603050405020304" pitchFamily="18" charset="0"/>
                        </a:rPr>
                        <a:t>PF-A</a:t>
                      </a:r>
                      <a:endParaRPr lang="en-GB" sz="2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000" b="1">
                          <a:effectLst/>
                          <a:latin typeface="+mn-lt"/>
                          <a:ea typeface="Times New Roman" panose="02020603050405020304" pitchFamily="18" charset="0"/>
                          <a:cs typeface="Times New Roman" panose="02020603050405020304" pitchFamily="18" charset="0"/>
                        </a:rPr>
                        <a:t>PF-P</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000" b="1">
                          <a:effectLst/>
                          <a:latin typeface="+mn-lt"/>
                          <a:ea typeface="Times New Roman" panose="02020603050405020304" pitchFamily="18" charset="0"/>
                          <a:cs typeface="Times New Roman" panose="02020603050405020304" pitchFamily="18" charset="0"/>
                        </a:rPr>
                        <a:t>PA-A</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000" b="1">
                          <a:effectLst/>
                          <a:latin typeface="+mn-lt"/>
                          <a:ea typeface="Times New Roman" panose="02020603050405020304" pitchFamily="18" charset="0"/>
                          <a:cs typeface="Times New Roman" panose="02020603050405020304" pitchFamily="18" charset="0"/>
                        </a:rPr>
                        <a:t>PA-P</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000" b="1">
                          <a:effectLst/>
                          <a:latin typeface="+mn-lt"/>
                          <a:ea typeface="Times New Roman" panose="02020603050405020304" pitchFamily="18" charset="0"/>
                          <a:cs typeface="Times New Roman" panose="02020603050405020304" pitchFamily="18" charset="0"/>
                        </a:rPr>
                        <a:t>NA-A</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000" b="1">
                          <a:effectLst/>
                          <a:latin typeface="+mn-lt"/>
                          <a:ea typeface="Times New Roman" panose="02020603050405020304" pitchFamily="18" charset="0"/>
                          <a:cs typeface="Times New Roman" panose="02020603050405020304" pitchFamily="18" charset="0"/>
                        </a:rPr>
                        <a:t>NA-P</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000" b="1" dirty="0">
                          <a:effectLst/>
                          <a:latin typeface="+mn-lt"/>
                          <a:ea typeface="Times New Roman" panose="02020603050405020304" pitchFamily="18" charset="0"/>
                          <a:cs typeface="Times New Roman" panose="02020603050405020304" pitchFamily="18" charset="0"/>
                        </a:rPr>
                        <a:t>RQ-A</a:t>
                      </a:r>
                      <a:endParaRPr lang="en-GB" sz="2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000" b="1">
                          <a:effectLst/>
                          <a:latin typeface="+mn-lt"/>
                          <a:ea typeface="Times New Roman" panose="02020603050405020304" pitchFamily="18" charset="0"/>
                          <a:cs typeface="Times New Roman" panose="02020603050405020304" pitchFamily="18" charset="0"/>
                        </a:rPr>
                        <a:t>RQ-P</a:t>
                      </a:r>
                      <a:endParaRPr lang="en-GB" sz="20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239433"/>
                  </a:ext>
                </a:extLst>
              </a:tr>
              <a:tr h="370840">
                <a:tc>
                  <a:txBody>
                    <a:bodyPr/>
                    <a:lstStyle/>
                    <a:p>
                      <a:pPr>
                        <a:lnSpc>
                          <a:spcPct val="107000"/>
                        </a:lnSpc>
                        <a:spcAft>
                          <a:spcPts val="0"/>
                        </a:spcAft>
                      </a:pPr>
                      <a:r>
                        <a:rPr lang="en-US" sz="2000" b="0" dirty="0">
                          <a:effectLst/>
                          <a:latin typeface="+mn-lt"/>
                          <a:ea typeface="Times New Roman" panose="02020603050405020304" pitchFamily="18" charset="0"/>
                          <a:cs typeface="Times New Roman" panose="02020603050405020304" pitchFamily="18" charset="0"/>
                        </a:rPr>
                        <a:t>Psychological Flexibility-Actor (PF-A)</a:t>
                      </a:r>
                      <a:endParaRPr lang="en-GB" sz="2000" b="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a:effectLst/>
                          <a:latin typeface="+mn-lt"/>
                          <a:ea typeface="Times New Roman" panose="02020603050405020304" pitchFamily="18" charset="0"/>
                          <a:cs typeface="Times New Roman" panose="02020603050405020304" pitchFamily="18" charset="0"/>
                        </a:rPr>
                        <a:t>-</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b="1">
                          <a:effectLst/>
                          <a:latin typeface="+mn-lt"/>
                          <a:ea typeface="Times New Roman" panose="02020603050405020304" pitchFamily="18" charset="0"/>
                          <a:cs typeface="Times New Roman" panose="02020603050405020304" pitchFamily="18" charset="0"/>
                        </a:rPr>
                        <a:t>.63**</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a:effectLst/>
                          <a:latin typeface="+mn-lt"/>
                          <a:ea typeface="Times New Roman" panose="02020603050405020304" pitchFamily="18" charset="0"/>
                          <a:cs typeface="Times New Roman" panose="02020603050405020304" pitchFamily="18" charset="0"/>
                        </a:rPr>
                        <a:t>.22**</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a:effectLst/>
                          <a:latin typeface="+mn-lt"/>
                          <a:ea typeface="Times New Roman" panose="02020603050405020304" pitchFamily="18" charset="0"/>
                          <a:cs typeface="Times New Roman" panose="02020603050405020304" pitchFamily="18" charset="0"/>
                        </a:rPr>
                        <a:t>.14**</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b="1">
                          <a:effectLst/>
                          <a:latin typeface="+mn-lt"/>
                          <a:ea typeface="Times New Roman" panose="02020603050405020304" pitchFamily="18" charset="0"/>
                          <a:cs typeface="Times New Roman" panose="02020603050405020304" pitchFamily="18" charset="0"/>
                        </a:rPr>
                        <a:t>-.54**</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b="1">
                          <a:effectLst/>
                          <a:latin typeface="+mn-lt"/>
                          <a:ea typeface="Times New Roman" panose="02020603050405020304" pitchFamily="18" charset="0"/>
                          <a:cs typeface="Times New Roman" panose="02020603050405020304" pitchFamily="18" charset="0"/>
                        </a:rPr>
                        <a:t>-.44**</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a:effectLst/>
                          <a:latin typeface="+mn-lt"/>
                          <a:ea typeface="Times New Roman" panose="02020603050405020304" pitchFamily="18" charset="0"/>
                          <a:cs typeface="Times New Roman" panose="02020603050405020304" pitchFamily="18" charset="0"/>
                        </a:rPr>
                        <a:t>.12**</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a:effectLst/>
                          <a:latin typeface="+mn-lt"/>
                          <a:ea typeface="Times New Roman" panose="02020603050405020304" pitchFamily="18" charset="0"/>
                          <a:cs typeface="Times New Roman" panose="02020603050405020304" pitchFamily="18" charset="0"/>
                        </a:rPr>
                        <a:t>.11*</a:t>
                      </a:r>
                      <a:endParaRPr lang="en-GB" sz="20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23580791"/>
                  </a:ext>
                </a:extLst>
              </a:tr>
              <a:tr h="370840">
                <a:tc>
                  <a:txBody>
                    <a:bodyPr/>
                    <a:lstStyle/>
                    <a:p>
                      <a:pPr>
                        <a:lnSpc>
                          <a:spcPct val="107000"/>
                        </a:lnSpc>
                        <a:spcAft>
                          <a:spcPts val="0"/>
                        </a:spcAft>
                      </a:pPr>
                      <a:r>
                        <a:rPr lang="en-US" sz="2000" b="0" dirty="0">
                          <a:effectLst/>
                          <a:latin typeface="+mn-lt"/>
                          <a:ea typeface="Times New Roman" panose="02020603050405020304" pitchFamily="18" charset="0"/>
                          <a:cs typeface="Times New Roman" panose="02020603050405020304" pitchFamily="18" charset="0"/>
                        </a:rPr>
                        <a:t>Psychological Flexibility-Partner (PF-P)</a:t>
                      </a:r>
                      <a:endParaRPr lang="en-GB" sz="2000" b="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dirty="0">
                          <a:effectLst/>
                          <a:latin typeface="+mn-lt"/>
                          <a:ea typeface="Times New Roman" panose="02020603050405020304" pitchFamily="18" charset="0"/>
                          <a:cs typeface="Times New Roman" panose="02020603050405020304" pitchFamily="18" charset="0"/>
                        </a:rPr>
                        <a:t> </a:t>
                      </a:r>
                      <a:endParaRPr lang="en-GB" sz="2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a:effectLst/>
                          <a:latin typeface="+mn-lt"/>
                          <a:ea typeface="Times New Roman" panose="02020603050405020304" pitchFamily="18" charset="0"/>
                          <a:cs typeface="Times New Roman" panose="02020603050405020304" pitchFamily="18" charset="0"/>
                        </a:rPr>
                        <a:t>-</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a:effectLst/>
                          <a:latin typeface="+mn-lt"/>
                          <a:ea typeface="Times New Roman" panose="02020603050405020304" pitchFamily="18" charset="0"/>
                          <a:cs typeface="Times New Roman" panose="02020603050405020304" pitchFamily="18" charset="0"/>
                        </a:rPr>
                        <a:t>.14**</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dirty="0">
                          <a:effectLst/>
                          <a:latin typeface="+mn-lt"/>
                          <a:ea typeface="Times New Roman" panose="02020603050405020304" pitchFamily="18" charset="0"/>
                          <a:cs typeface="Times New Roman" panose="02020603050405020304" pitchFamily="18" charset="0"/>
                        </a:rPr>
                        <a:t>.22**</a:t>
                      </a:r>
                      <a:endParaRPr lang="en-GB" sz="2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b="1">
                          <a:effectLst/>
                          <a:latin typeface="+mn-lt"/>
                          <a:ea typeface="Times New Roman" panose="02020603050405020304" pitchFamily="18" charset="0"/>
                          <a:cs typeface="Times New Roman" panose="02020603050405020304" pitchFamily="18" charset="0"/>
                        </a:rPr>
                        <a:t>-.44**</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b="1">
                          <a:effectLst/>
                          <a:latin typeface="+mn-lt"/>
                          <a:ea typeface="Times New Roman" panose="02020603050405020304" pitchFamily="18" charset="0"/>
                          <a:cs typeface="Times New Roman" panose="02020603050405020304" pitchFamily="18" charset="0"/>
                        </a:rPr>
                        <a:t>-.54**</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a:effectLst/>
                          <a:latin typeface="+mn-lt"/>
                          <a:ea typeface="Times New Roman" panose="02020603050405020304" pitchFamily="18" charset="0"/>
                          <a:cs typeface="Times New Roman" panose="02020603050405020304" pitchFamily="18" charset="0"/>
                        </a:rPr>
                        <a:t>.11*</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a:effectLst/>
                          <a:latin typeface="+mn-lt"/>
                          <a:ea typeface="Times New Roman" panose="02020603050405020304" pitchFamily="18" charset="0"/>
                          <a:cs typeface="Times New Roman" panose="02020603050405020304" pitchFamily="18" charset="0"/>
                        </a:rPr>
                        <a:t>.12**</a:t>
                      </a:r>
                      <a:endParaRPr lang="en-GB" sz="20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30996166"/>
                  </a:ext>
                </a:extLst>
              </a:tr>
              <a:tr h="370840">
                <a:tc>
                  <a:txBody>
                    <a:bodyPr/>
                    <a:lstStyle/>
                    <a:p>
                      <a:pPr>
                        <a:lnSpc>
                          <a:spcPct val="107000"/>
                        </a:lnSpc>
                        <a:spcAft>
                          <a:spcPts val="0"/>
                        </a:spcAft>
                      </a:pPr>
                      <a:r>
                        <a:rPr lang="en-US" sz="2000" b="0" dirty="0">
                          <a:effectLst/>
                          <a:latin typeface="+mn-lt"/>
                          <a:ea typeface="Times New Roman" panose="02020603050405020304" pitchFamily="18" charset="0"/>
                          <a:cs typeface="Times New Roman" panose="02020603050405020304" pitchFamily="18" charset="0"/>
                        </a:rPr>
                        <a:t>Positive Affect-Actor (PA-A)</a:t>
                      </a:r>
                    </a:p>
                  </a:txBody>
                  <a:tcPr marL="68580" marR="68580" marT="0" marB="0"/>
                </a:tc>
                <a:tc>
                  <a:txBody>
                    <a:bodyPr/>
                    <a:lstStyle/>
                    <a:p>
                      <a:pPr algn="ctr">
                        <a:lnSpc>
                          <a:spcPct val="107000"/>
                        </a:lnSpc>
                        <a:spcAft>
                          <a:spcPts val="0"/>
                        </a:spcAft>
                      </a:pPr>
                      <a:r>
                        <a:rPr lang="en-US" sz="2000">
                          <a:effectLst/>
                          <a:latin typeface="+mn-lt"/>
                          <a:ea typeface="Times New Roman" panose="02020603050405020304" pitchFamily="18" charset="0"/>
                          <a:cs typeface="Times New Roman" panose="02020603050405020304" pitchFamily="18" charset="0"/>
                        </a:rPr>
                        <a:t> </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a:effectLst/>
                          <a:latin typeface="+mn-lt"/>
                          <a:ea typeface="Times New Roman" panose="02020603050405020304" pitchFamily="18" charset="0"/>
                          <a:cs typeface="Times New Roman" panose="02020603050405020304" pitchFamily="18" charset="0"/>
                        </a:rPr>
                        <a:t> </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dirty="0">
                          <a:solidFill>
                            <a:schemeClr val="tx1"/>
                          </a:solidFill>
                          <a:effectLst/>
                          <a:latin typeface="+mn-lt"/>
                          <a:ea typeface="Times New Roman" panose="02020603050405020304" pitchFamily="18" charset="0"/>
                          <a:cs typeface="Times New Roman" panose="02020603050405020304" pitchFamily="18" charset="0"/>
                        </a:rPr>
                        <a:t>-</a:t>
                      </a:r>
                      <a:endParaRPr lang="en-GB" sz="20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b="1">
                          <a:effectLst/>
                          <a:latin typeface="+mn-lt"/>
                          <a:ea typeface="Times New Roman" panose="02020603050405020304" pitchFamily="18" charset="0"/>
                          <a:cs typeface="Times New Roman" panose="02020603050405020304" pitchFamily="18" charset="0"/>
                        </a:rPr>
                        <a:t>.71**</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a:effectLst/>
                          <a:latin typeface="+mn-lt"/>
                          <a:ea typeface="Times New Roman" panose="02020603050405020304" pitchFamily="18" charset="0"/>
                          <a:cs typeface="Times New Roman" panose="02020603050405020304" pitchFamily="18" charset="0"/>
                        </a:rPr>
                        <a:t>-.14**</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a:effectLst/>
                          <a:latin typeface="+mn-lt"/>
                          <a:ea typeface="Times New Roman" panose="02020603050405020304" pitchFamily="18" charset="0"/>
                          <a:cs typeface="Times New Roman" panose="02020603050405020304" pitchFamily="18" charset="0"/>
                        </a:rPr>
                        <a:t>-.07</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b="1">
                          <a:effectLst/>
                          <a:latin typeface="+mn-lt"/>
                          <a:ea typeface="Times New Roman" panose="02020603050405020304" pitchFamily="18" charset="0"/>
                          <a:cs typeface="Times New Roman" panose="02020603050405020304" pitchFamily="18" charset="0"/>
                        </a:rPr>
                        <a:t>.41**</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b="1">
                          <a:effectLst/>
                          <a:latin typeface="+mn-lt"/>
                          <a:ea typeface="Times New Roman" panose="02020603050405020304" pitchFamily="18" charset="0"/>
                          <a:cs typeface="Times New Roman" panose="02020603050405020304" pitchFamily="18" charset="0"/>
                        </a:rPr>
                        <a:t>.38**</a:t>
                      </a:r>
                      <a:endParaRPr lang="en-GB" sz="20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39159354"/>
                  </a:ext>
                </a:extLst>
              </a:tr>
              <a:tr h="370840">
                <a:tc>
                  <a:txBody>
                    <a:bodyPr/>
                    <a:lstStyle/>
                    <a:p>
                      <a:pPr>
                        <a:lnSpc>
                          <a:spcPct val="107000"/>
                        </a:lnSpc>
                        <a:spcAft>
                          <a:spcPts val="0"/>
                        </a:spcAft>
                      </a:pPr>
                      <a:r>
                        <a:rPr lang="en-US" sz="2000" b="0" dirty="0">
                          <a:effectLst/>
                          <a:latin typeface="+mn-lt"/>
                          <a:ea typeface="Times New Roman" panose="02020603050405020304" pitchFamily="18" charset="0"/>
                          <a:cs typeface="Times New Roman" panose="02020603050405020304" pitchFamily="18" charset="0"/>
                        </a:rPr>
                        <a:t>Positive Affect-Partner (PA-P)</a:t>
                      </a:r>
                    </a:p>
                  </a:txBody>
                  <a:tcPr marL="68580" marR="68580" marT="0" marB="0"/>
                </a:tc>
                <a:tc>
                  <a:txBody>
                    <a:bodyPr/>
                    <a:lstStyle/>
                    <a:p>
                      <a:pPr algn="ctr">
                        <a:lnSpc>
                          <a:spcPct val="107000"/>
                        </a:lnSpc>
                        <a:spcAft>
                          <a:spcPts val="0"/>
                        </a:spcAft>
                      </a:pPr>
                      <a:r>
                        <a:rPr lang="en-US" sz="2000">
                          <a:effectLst/>
                          <a:latin typeface="+mn-lt"/>
                          <a:ea typeface="Times New Roman" panose="02020603050405020304" pitchFamily="18" charset="0"/>
                          <a:cs typeface="Times New Roman" panose="02020603050405020304" pitchFamily="18" charset="0"/>
                        </a:rPr>
                        <a:t> </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dirty="0">
                          <a:effectLst/>
                          <a:latin typeface="+mn-lt"/>
                          <a:ea typeface="Times New Roman" panose="02020603050405020304" pitchFamily="18" charset="0"/>
                          <a:cs typeface="Times New Roman" panose="02020603050405020304" pitchFamily="18" charset="0"/>
                        </a:rPr>
                        <a:t> </a:t>
                      </a:r>
                      <a:endParaRPr lang="en-GB" sz="2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dirty="0">
                          <a:solidFill>
                            <a:srgbClr val="FF0000"/>
                          </a:solidFill>
                          <a:effectLst/>
                          <a:latin typeface="+mn-lt"/>
                          <a:ea typeface="Times New Roman" panose="02020603050405020304" pitchFamily="18" charset="0"/>
                          <a:cs typeface="Times New Roman" panose="02020603050405020304" pitchFamily="18" charset="0"/>
                        </a:rPr>
                        <a:t> </a:t>
                      </a:r>
                      <a:endParaRPr lang="en-GB" sz="2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dirty="0">
                          <a:effectLst/>
                          <a:latin typeface="+mn-lt"/>
                          <a:ea typeface="Times New Roman" panose="02020603050405020304" pitchFamily="18" charset="0"/>
                          <a:cs typeface="Times New Roman" panose="02020603050405020304" pitchFamily="18" charset="0"/>
                        </a:rPr>
                        <a:t>-</a:t>
                      </a:r>
                      <a:endParaRPr lang="en-GB" sz="2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dirty="0">
                          <a:effectLst/>
                          <a:latin typeface="+mn-lt"/>
                          <a:ea typeface="Times New Roman" panose="02020603050405020304" pitchFamily="18" charset="0"/>
                          <a:cs typeface="Times New Roman" panose="02020603050405020304" pitchFamily="18" charset="0"/>
                        </a:rPr>
                        <a:t>-.07</a:t>
                      </a:r>
                      <a:endParaRPr lang="en-GB" sz="2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dirty="0">
                          <a:effectLst/>
                          <a:latin typeface="+mn-lt"/>
                          <a:ea typeface="Times New Roman" panose="02020603050405020304" pitchFamily="18" charset="0"/>
                          <a:cs typeface="Times New Roman" panose="02020603050405020304" pitchFamily="18" charset="0"/>
                        </a:rPr>
                        <a:t>-.14**</a:t>
                      </a:r>
                      <a:endParaRPr lang="en-GB" sz="2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b="1" dirty="0">
                          <a:effectLst/>
                          <a:latin typeface="+mn-lt"/>
                          <a:ea typeface="Times New Roman" panose="02020603050405020304" pitchFamily="18" charset="0"/>
                          <a:cs typeface="Times New Roman" panose="02020603050405020304" pitchFamily="18" charset="0"/>
                        </a:rPr>
                        <a:t>.38**</a:t>
                      </a:r>
                      <a:endParaRPr lang="en-GB" sz="2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b="1" dirty="0">
                          <a:effectLst/>
                          <a:latin typeface="+mn-lt"/>
                          <a:ea typeface="Times New Roman" panose="02020603050405020304" pitchFamily="18" charset="0"/>
                          <a:cs typeface="Times New Roman" panose="02020603050405020304" pitchFamily="18" charset="0"/>
                        </a:rPr>
                        <a:t>.41**</a:t>
                      </a:r>
                      <a:endParaRPr lang="en-GB" sz="20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53541457"/>
                  </a:ext>
                </a:extLst>
              </a:tr>
              <a:tr h="370840">
                <a:tc>
                  <a:txBody>
                    <a:bodyPr/>
                    <a:lstStyle/>
                    <a:p>
                      <a:pPr>
                        <a:lnSpc>
                          <a:spcPct val="107000"/>
                        </a:lnSpc>
                        <a:spcAft>
                          <a:spcPts val="0"/>
                        </a:spcAft>
                      </a:pPr>
                      <a:r>
                        <a:rPr lang="en-US" sz="2000" b="0" dirty="0">
                          <a:effectLst/>
                          <a:latin typeface="+mn-lt"/>
                          <a:ea typeface="Times New Roman" panose="02020603050405020304" pitchFamily="18" charset="0"/>
                          <a:cs typeface="Times New Roman" panose="02020603050405020304" pitchFamily="18" charset="0"/>
                        </a:rPr>
                        <a:t>Negative Affect-Actor (NA-A)</a:t>
                      </a:r>
                      <a:endParaRPr lang="en-GB" sz="2000" b="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a:effectLst/>
                          <a:latin typeface="+mn-lt"/>
                          <a:ea typeface="Times New Roman" panose="02020603050405020304" pitchFamily="18" charset="0"/>
                          <a:cs typeface="Times New Roman" panose="02020603050405020304" pitchFamily="18" charset="0"/>
                        </a:rPr>
                        <a:t> </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a:effectLst/>
                          <a:latin typeface="+mn-lt"/>
                          <a:ea typeface="Times New Roman" panose="02020603050405020304" pitchFamily="18" charset="0"/>
                          <a:cs typeface="Times New Roman" panose="02020603050405020304" pitchFamily="18" charset="0"/>
                        </a:rPr>
                        <a:t> </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a:solidFill>
                            <a:srgbClr val="FF0000"/>
                          </a:solidFill>
                          <a:effectLst/>
                          <a:latin typeface="+mn-lt"/>
                          <a:ea typeface="Times New Roman" panose="02020603050405020304" pitchFamily="18" charset="0"/>
                          <a:cs typeface="Times New Roman" panose="02020603050405020304" pitchFamily="18" charset="0"/>
                        </a:rPr>
                        <a:t> </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a:effectLst/>
                          <a:latin typeface="+mn-lt"/>
                          <a:ea typeface="Times New Roman" panose="02020603050405020304" pitchFamily="18" charset="0"/>
                          <a:cs typeface="Times New Roman" panose="02020603050405020304" pitchFamily="18" charset="0"/>
                        </a:rPr>
                        <a:t> </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a:effectLst/>
                          <a:latin typeface="+mn-lt"/>
                          <a:ea typeface="Times New Roman" panose="02020603050405020304" pitchFamily="18" charset="0"/>
                          <a:cs typeface="Times New Roman" panose="02020603050405020304" pitchFamily="18" charset="0"/>
                        </a:rPr>
                        <a:t>-</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b="1">
                          <a:effectLst/>
                          <a:latin typeface="+mn-lt"/>
                          <a:ea typeface="Times New Roman" panose="02020603050405020304" pitchFamily="18" charset="0"/>
                          <a:cs typeface="Times New Roman" panose="02020603050405020304" pitchFamily="18" charset="0"/>
                        </a:rPr>
                        <a:t>.82**</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a:effectLst/>
                          <a:latin typeface="+mn-lt"/>
                          <a:ea typeface="Times New Roman" panose="02020603050405020304" pitchFamily="18" charset="0"/>
                          <a:cs typeface="Times New Roman" panose="02020603050405020304" pitchFamily="18" charset="0"/>
                        </a:rPr>
                        <a:t>-.16**</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a:effectLst/>
                          <a:latin typeface="+mn-lt"/>
                          <a:ea typeface="Times New Roman" panose="02020603050405020304" pitchFamily="18" charset="0"/>
                          <a:cs typeface="Times New Roman" panose="02020603050405020304" pitchFamily="18" charset="0"/>
                        </a:rPr>
                        <a:t>-.12*</a:t>
                      </a:r>
                      <a:endParaRPr lang="en-GB" sz="20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08366498"/>
                  </a:ext>
                </a:extLst>
              </a:tr>
              <a:tr h="370840">
                <a:tc>
                  <a:txBody>
                    <a:bodyPr/>
                    <a:lstStyle/>
                    <a:p>
                      <a:pPr>
                        <a:lnSpc>
                          <a:spcPct val="107000"/>
                        </a:lnSpc>
                        <a:spcAft>
                          <a:spcPts val="0"/>
                        </a:spcAft>
                      </a:pPr>
                      <a:r>
                        <a:rPr lang="en-US" sz="2000" b="0" dirty="0">
                          <a:effectLst/>
                          <a:latin typeface="+mn-lt"/>
                          <a:ea typeface="Times New Roman" panose="02020603050405020304" pitchFamily="18" charset="0"/>
                          <a:cs typeface="Times New Roman" panose="02020603050405020304" pitchFamily="18" charset="0"/>
                        </a:rPr>
                        <a:t>Negative Affect-Partner </a:t>
                      </a:r>
                    </a:p>
                    <a:p>
                      <a:pPr>
                        <a:lnSpc>
                          <a:spcPct val="107000"/>
                        </a:lnSpc>
                        <a:spcAft>
                          <a:spcPts val="0"/>
                        </a:spcAft>
                      </a:pPr>
                      <a:r>
                        <a:rPr lang="en-US" sz="2000" b="0" dirty="0">
                          <a:effectLst/>
                          <a:latin typeface="+mn-lt"/>
                          <a:ea typeface="Times New Roman" panose="02020603050405020304" pitchFamily="18" charset="0"/>
                          <a:cs typeface="Times New Roman" panose="02020603050405020304" pitchFamily="18" charset="0"/>
                        </a:rPr>
                        <a:t>(NA-P)</a:t>
                      </a:r>
                      <a:endParaRPr lang="en-GB" sz="2000" b="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a:effectLst/>
                          <a:latin typeface="+mn-lt"/>
                          <a:ea typeface="Times New Roman" panose="02020603050405020304" pitchFamily="18" charset="0"/>
                          <a:cs typeface="Times New Roman" panose="02020603050405020304" pitchFamily="18" charset="0"/>
                        </a:rPr>
                        <a:t> </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a:effectLst/>
                          <a:latin typeface="+mn-lt"/>
                          <a:ea typeface="Times New Roman" panose="02020603050405020304" pitchFamily="18" charset="0"/>
                          <a:cs typeface="Times New Roman" panose="02020603050405020304" pitchFamily="18" charset="0"/>
                        </a:rPr>
                        <a:t> </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a:solidFill>
                            <a:srgbClr val="FF0000"/>
                          </a:solidFill>
                          <a:effectLst/>
                          <a:latin typeface="+mn-lt"/>
                          <a:ea typeface="Times New Roman" panose="02020603050405020304" pitchFamily="18" charset="0"/>
                          <a:cs typeface="Times New Roman" panose="02020603050405020304" pitchFamily="18" charset="0"/>
                        </a:rPr>
                        <a:t> </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a:effectLst/>
                          <a:latin typeface="+mn-lt"/>
                          <a:ea typeface="Times New Roman" panose="02020603050405020304" pitchFamily="18" charset="0"/>
                          <a:cs typeface="Times New Roman" panose="02020603050405020304" pitchFamily="18" charset="0"/>
                        </a:rPr>
                        <a:t> </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a:effectLst/>
                          <a:latin typeface="+mn-lt"/>
                          <a:ea typeface="Times New Roman" panose="02020603050405020304" pitchFamily="18" charset="0"/>
                          <a:cs typeface="Times New Roman" panose="02020603050405020304" pitchFamily="18" charset="0"/>
                        </a:rPr>
                        <a:t> </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a:effectLst/>
                          <a:latin typeface="+mn-lt"/>
                          <a:ea typeface="Times New Roman" panose="02020603050405020304" pitchFamily="18" charset="0"/>
                          <a:cs typeface="Times New Roman" panose="02020603050405020304" pitchFamily="18" charset="0"/>
                        </a:rPr>
                        <a:t>-</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a:effectLst/>
                          <a:latin typeface="+mn-lt"/>
                          <a:ea typeface="Times New Roman" panose="02020603050405020304" pitchFamily="18" charset="0"/>
                          <a:cs typeface="Times New Roman" panose="02020603050405020304" pitchFamily="18" charset="0"/>
                        </a:rPr>
                        <a:t>-.12*</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a:effectLst/>
                          <a:latin typeface="+mn-lt"/>
                          <a:ea typeface="Times New Roman" panose="02020603050405020304" pitchFamily="18" charset="0"/>
                          <a:cs typeface="Times New Roman" panose="02020603050405020304" pitchFamily="18" charset="0"/>
                        </a:rPr>
                        <a:t>-.16**</a:t>
                      </a:r>
                      <a:endParaRPr lang="en-GB" sz="20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85559196"/>
                  </a:ext>
                </a:extLst>
              </a:tr>
              <a:tr h="370840">
                <a:tc>
                  <a:txBody>
                    <a:bodyPr/>
                    <a:lstStyle/>
                    <a:p>
                      <a:pPr>
                        <a:lnSpc>
                          <a:spcPct val="107000"/>
                        </a:lnSpc>
                        <a:spcAft>
                          <a:spcPts val="0"/>
                        </a:spcAft>
                      </a:pPr>
                      <a:r>
                        <a:rPr lang="en-US" sz="2000" b="0">
                          <a:effectLst/>
                          <a:latin typeface="+mn-lt"/>
                          <a:ea typeface="Times New Roman" panose="02020603050405020304" pitchFamily="18" charset="0"/>
                          <a:cs typeface="Times New Roman" panose="02020603050405020304" pitchFamily="18" charset="0"/>
                        </a:rPr>
                        <a:t>Relationship Quality-Actor (RQ-A)</a:t>
                      </a:r>
                      <a:endParaRPr lang="en-GB" sz="2000" b="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a:effectLst/>
                          <a:latin typeface="+mn-lt"/>
                          <a:ea typeface="Times New Roman" panose="02020603050405020304" pitchFamily="18" charset="0"/>
                          <a:cs typeface="Times New Roman" panose="02020603050405020304" pitchFamily="18" charset="0"/>
                        </a:rPr>
                        <a:t> </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a:effectLst/>
                          <a:latin typeface="+mn-lt"/>
                          <a:ea typeface="Times New Roman" panose="02020603050405020304" pitchFamily="18" charset="0"/>
                          <a:cs typeface="Times New Roman" panose="02020603050405020304" pitchFamily="18" charset="0"/>
                        </a:rPr>
                        <a:t> </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a:solidFill>
                            <a:srgbClr val="FF0000"/>
                          </a:solidFill>
                          <a:effectLst/>
                          <a:latin typeface="+mn-lt"/>
                          <a:ea typeface="Times New Roman" panose="02020603050405020304" pitchFamily="18" charset="0"/>
                          <a:cs typeface="Times New Roman" panose="02020603050405020304" pitchFamily="18" charset="0"/>
                        </a:rPr>
                        <a:t> </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a:effectLst/>
                          <a:latin typeface="+mn-lt"/>
                          <a:ea typeface="Times New Roman" panose="02020603050405020304" pitchFamily="18" charset="0"/>
                          <a:cs typeface="Times New Roman" panose="02020603050405020304" pitchFamily="18" charset="0"/>
                        </a:rPr>
                        <a:t> </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a:effectLst/>
                          <a:latin typeface="+mn-lt"/>
                          <a:ea typeface="Times New Roman" panose="02020603050405020304" pitchFamily="18" charset="0"/>
                          <a:cs typeface="Times New Roman" panose="02020603050405020304" pitchFamily="18" charset="0"/>
                        </a:rPr>
                        <a:t> </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a:effectLst/>
                          <a:latin typeface="+mn-lt"/>
                          <a:ea typeface="Times New Roman" panose="02020603050405020304" pitchFamily="18" charset="0"/>
                          <a:cs typeface="Times New Roman" panose="02020603050405020304" pitchFamily="18" charset="0"/>
                        </a:rPr>
                        <a:t> </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a:effectLst/>
                          <a:latin typeface="+mn-lt"/>
                          <a:ea typeface="Times New Roman" panose="02020603050405020304" pitchFamily="18" charset="0"/>
                          <a:cs typeface="Times New Roman" panose="02020603050405020304" pitchFamily="18" charset="0"/>
                        </a:rPr>
                        <a:t>-</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b="1" dirty="0">
                          <a:effectLst/>
                          <a:latin typeface="+mn-lt"/>
                          <a:ea typeface="Times New Roman" panose="02020603050405020304" pitchFamily="18" charset="0"/>
                          <a:cs typeface="Times New Roman" panose="02020603050405020304" pitchFamily="18" charset="0"/>
                        </a:rPr>
                        <a:t>.84**</a:t>
                      </a:r>
                      <a:endParaRPr lang="en-GB" sz="20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60558754"/>
                  </a:ext>
                </a:extLst>
              </a:tr>
              <a:tr h="370840">
                <a:tc>
                  <a:txBody>
                    <a:bodyPr/>
                    <a:lstStyle/>
                    <a:p>
                      <a:pPr>
                        <a:lnSpc>
                          <a:spcPct val="107000"/>
                        </a:lnSpc>
                        <a:spcAft>
                          <a:spcPts val="0"/>
                        </a:spcAft>
                      </a:pPr>
                      <a:r>
                        <a:rPr lang="en-US" sz="2000" b="0" dirty="0">
                          <a:effectLst/>
                          <a:latin typeface="+mn-lt"/>
                          <a:ea typeface="Times New Roman" panose="02020603050405020304" pitchFamily="18" charset="0"/>
                          <a:cs typeface="Times New Roman" panose="02020603050405020304" pitchFamily="18" charset="0"/>
                        </a:rPr>
                        <a:t>Relationship Quality-Partner (RQ-P)</a:t>
                      </a:r>
                      <a:endParaRPr lang="en-GB" sz="2000" b="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a:effectLst/>
                          <a:latin typeface="+mn-lt"/>
                          <a:ea typeface="Times New Roman" panose="02020603050405020304" pitchFamily="18" charset="0"/>
                          <a:cs typeface="Times New Roman" panose="02020603050405020304" pitchFamily="18" charset="0"/>
                        </a:rPr>
                        <a:t> </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a:effectLst/>
                          <a:latin typeface="+mn-lt"/>
                          <a:ea typeface="Times New Roman" panose="02020603050405020304" pitchFamily="18" charset="0"/>
                          <a:cs typeface="Times New Roman" panose="02020603050405020304" pitchFamily="18" charset="0"/>
                        </a:rPr>
                        <a:t> </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a:effectLst/>
                          <a:latin typeface="+mn-lt"/>
                          <a:ea typeface="Times New Roman" panose="02020603050405020304" pitchFamily="18" charset="0"/>
                          <a:cs typeface="Times New Roman" panose="02020603050405020304" pitchFamily="18" charset="0"/>
                        </a:rPr>
                        <a:t> </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a:effectLst/>
                          <a:latin typeface="+mn-lt"/>
                          <a:ea typeface="Times New Roman" panose="02020603050405020304" pitchFamily="18" charset="0"/>
                          <a:cs typeface="Times New Roman" panose="02020603050405020304" pitchFamily="18" charset="0"/>
                        </a:rPr>
                        <a:t> </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a:effectLst/>
                          <a:latin typeface="+mn-lt"/>
                          <a:ea typeface="Times New Roman" panose="02020603050405020304" pitchFamily="18" charset="0"/>
                          <a:cs typeface="Times New Roman" panose="02020603050405020304" pitchFamily="18" charset="0"/>
                        </a:rPr>
                        <a:t> </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dirty="0">
                          <a:effectLst/>
                          <a:latin typeface="+mn-lt"/>
                          <a:ea typeface="Times New Roman" panose="02020603050405020304" pitchFamily="18" charset="0"/>
                          <a:cs typeface="Times New Roman" panose="02020603050405020304" pitchFamily="18" charset="0"/>
                        </a:rPr>
                        <a:t> </a:t>
                      </a:r>
                      <a:endParaRPr lang="en-GB" sz="20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a:effectLst/>
                          <a:latin typeface="+mn-lt"/>
                          <a:ea typeface="Times New Roman" panose="02020603050405020304" pitchFamily="18" charset="0"/>
                          <a:cs typeface="Times New Roman" panose="02020603050405020304" pitchFamily="18" charset="0"/>
                        </a:rPr>
                        <a:t> </a:t>
                      </a:r>
                      <a:endParaRPr lang="en-GB"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000" dirty="0">
                          <a:effectLst/>
                          <a:latin typeface="+mn-lt"/>
                          <a:ea typeface="Times New Roman" panose="02020603050405020304" pitchFamily="18" charset="0"/>
                          <a:cs typeface="Times New Roman" panose="02020603050405020304" pitchFamily="18" charset="0"/>
                        </a:rPr>
                        <a:t>-</a:t>
                      </a:r>
                      <a:endParaRPr lang="en-GB" sz="20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67655479"/>
                  </a:ext>
                </a:extLst>
              </a:tr>
            </a:tbl>
          </a:graphicData>
        </a:graphic>
      </p:graphicFrame>
      <p:sp>
        <p:nvSpPr>
          <p:cNvPr id="7" name="Title 1">
            <a:extLst>
              <a:ext uri="{FF2B5EF4-FFF2-40B4-BE49-F238E27FC236}">
                <a16:creationId xmlns:a16="http://schemas.microsoft.com/office/drawing/2014/main" id="{62C5AF7C-E6D0-41DC-8318-D7719D8F063C}"/>
              </a:ext>
            </a:extLst>
          </p:cNvPr>
          <p:cNvSpPr>
            <a:spLocks noGrp="1"/>
          </p:cNvSpPr>
          <p:nvPr>
            <p:ph type="title"/>
          </p:nvPr>
        </p:nvSpPr>
        <p:spPr>
          <a:xfrm>
            <a:off x="838200" y="170392"/>
            <a:ext cx="10515600" cy="1325563"/>
          </a:xfrm>
        </p:spPr>
        <p:txBody>
          <a:bodyPr/>
          <a:lstStyle/>
          <a:p>
            <a:r>
              <a:rPr lang="en-GB" dirty="0"/>
              <a:t>Correlations between study variables</a:t>
            </a:r>
          </a:p>
        </p:txBody>
      </p:sp>
    </p:spTree>
    <p:extLst>
      <p:ext uri="{BB962C8B-B14F-4D97-AF65-F5344CB8AC3E}">
        <p14:creationId xmlns:p14="http://schemas.microsoft.com/office/powerpoint/2010/main" val="2140662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B324CA3-F9DB-446C-BF5E-764E05175E84}"/>
              </a:ext>
            </a:extLst>
          </p:cNvPr>
          <p:cNvPicPr>
            <a:picLocks noGrp="1" noChangeAspect="1"/>
          </p:cNvPicPr>
          <p:nvPr>
            <p:ph idx="1"/>
          </p:nvPr>
        </p:nvPicPr>
        <p:blipFill>
          <a:blip r:embed="rId2">
            <a:alphaModFix amt="70000"/>
            <a:extLst>
              <a:ext uri="{28A0092B-C50C-407E-A947-70E740481C1C}">
                <a14:useLocalDpi xmlns:a14="http://schemas.microsoft.com/office/drawing/2010/main" val="0"/>
              </a:ext>
            </a:extLst>
          </a:blip>
          <a:stretch>
            <a:fillRect/>
          </a:stretch>
        </p:blipFill>
        <p:spPr>
          <a:xfrm>
            <a:off x="0" y="3939"/>
            <a:ext cx="12191999" cy="6854061"/>
          </a:xfrm>
        </p:spPr>
      </p:pic>
      <p:pic>
        <p:nvPicPr>
          <p:cNvPr id="6" name="Picture 5">
            <a:extLst>
              <a:ext uri="{FF2B5EF4-FFF2-40B4-BE49-F238E27FC236}">
                <a16:creationId xmlns:a16="http://schemas.microsoft.com/office/drawing/2014/main" id="{CD2DA60B-52E7-4F7D-92FF-A8DF21FA08F5}"/>
              </a:ext>
            </a:extLst>
          </p:cNvPr>
          <p:cNvPicPr>
            <a:picLocks noChangeAspect="1"/>
          </p:cNvPicPr>
          <p:nvPr/>
        </p:nvPicPr>
        <p:blipFill>
          <a:blip r:embed="rId3">
            <a:alphaModFix amt="85000"/>
          </a:blip>
          <a:stretch>
            <a:fillRect/>
          </a:stretch>
        </p:blipFill>
        <p:spPr>
          <a:xfrm>
            <a:off x="243282" y="1031846"/>
            <a:ext cx="11721602" cy="5448608"/>
          </a:xfrm>
          <a:prstGeom prst="rect">
            <a:avLst/>
          </a:prstGeom>
        </p:spPr>
      </p:pic>
      <p:sp>
        <p:nvSpPr>
          <p:cNvPr id="4" name="Title 1">
            <a:extLst>
              <a:ext uri="{FF2B5EF4-FFF2-40B4-BE49-F238E27FC236}">
                <a16:creationId xmlns:a16="http://schemas.microsoft.com/office/drawing/2014/main" id="{50A38996-0D6C-4F83-847B-008AB35820AF}"/>
              </a:ext>
            </a:extLst>
          </p:cNvPr>
          <p:cNvSpPr>
            <a:spLocks noGrp="1"/>
          </p:cNvSpPr>
          <p:nvPr>
            <p:ph type="title"/>
          </p:nvPr>
        </p:nvSpPr>
        <p:spPr>
          <a:xfrm>
            <a:off x="737532" y="-8482"/>
            <a:ext cx="10515600" cy="1325563"/>
          </a:xfrm>
        </p:spPr>
        <p:txBody>
          <a:bodyPr/>
          <a:lstStyle/>
          <a:p>
            <a:r>
              <a:rPr lang="en-GB" dirty="0"/>
              <a:t>Positive Affect as Mediator</a:t>
            </a:r>
          </a:p>
        </p:txBody>
      </p:sp>
    </p:spTree>
    <p:extLst>
      <p:ext uri="{BB962C8B-B14F-4D97-AF65-F5344CB8AC3E}">
        <p14:creationId xmlns:p14="http://schemas.microsoft.com/office/powerpoint/2010/main" val="1239610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B324CA3-F9DB-446C-BF5E-764E05175E84}"/>
              </a:ext>
            </a:extLst>
          </p:cNvPr>
          <p:cNvPicPr>
            <a:picLocks noGrp="1" noChangeAspect="1"/>
          </p:cNvPicPr>
          <p:nvPr>
            <p:ph idx="1"/>
          </p:nvPr>
        </p:nvPicPr>
        <p:blipFill>
          <a:blip r:embed="rId2">
            <a:alphaModFix amt="70000"/>
            <a:extLst>
              <a:ext uri="{28A0092B-C50C-407E-A947-70E740481C1C}">
                <a14:useLocalDpi xmlns:a14="http://schemas.microsoft.com/office/drawing/2010/main" val="0"/>
              </a:ext>
            </a:extLst>
          </a:blip>
          <a:stretch>
            <a:fillRect/>
          </a:stretch>
        </p:blipFill>
        <p:spPr>
          <a:xfrm>
            <a:off x="0" y="3939"/>
            <a:ext cx="12191999" cy="6854061"/>
          </a:xfrm>
        </p:spPr>
      </p:pic>
      <p:pic>
        <p:nvPicPr>
          <p:cNvPr id="3" name="Picture 2">
            <a:extLst>
              <a:ext uri="{FF2B5EF4-FFF2-40B4-BE49-F238E27FC236}">
                <a16:creationId xmlns:a16="http://schemas.microsoft.com/office/drawing/2014/main" id="{9FD9E254-A455-4CA2-B152-3AF7E5F436EB}"/>
              </a:ext>
            </a:extLst>
          </p:cNvPr>
          <p:cNvPicPr>
            <a:picLocks noChangeAspect="1"/>
          </p:cNvPicPr>
          <p:nvPr/>
        </p:nvPicPr>
        <p:blipFill>
          <a:blip r:embed="rId3">
            <a:alphaModFix amt="85000"/>
          </a:blip>
          <a:stretch>
            <a:fillRect/>
          </a:stretch>
        </p:blipFill>
        <p:spPr>
          <a:xfrm>
            <a:off x="360881" y="1140903"/>
            <a:ext cx="11470235" cy="5337479"/>
          </a:xfrm>
          <a:prstGeom prst="rect">
            <a:avLst/>
          </a:prstGeom>
        </p:spPr>
      </p:pic>
      <p:sp>
        <p:nvSpPr>
          <p:cNvPr id="4" name="Title 1">
            <a:extLst>
              <a:ext uri="{FF2B5EF4-FFF2-40B4-BE49-F238E27FC236}">
                <a16:creationId xmlns:a16="http://schemas.microsoft.com/office/drawing/2014/main" id="{2D00FF06-D0DE-47F9-9464-30962DB73092}"/>
              </a:ext>
            </a:extLst>
          </p:cNvPr>
          <p:cNvSpPr>
            <a:spLocks noGrp="1"/>
          </p:cNvSpPr>
          <p:nvPr>
            <p:ph type="title"/>
          </p:nvPr>
        </p:nvSpPr>
        <p:spPr>
          <a:xfrm>
            <a:off x="838198" y="2113"/>
            <a:ext cx="10515600" cy="1325563"/>
          </a:xfrm>
        </p:spPr>
        <p:txBody>
          <a:bodyPr/>
          <a:lstStyle/>
          <a:p>
            <a:r>
              <a:rPr lang="en-GB" dirty="0"/>
              <a:t>Negative Affect as Mediator</a:t>
            </a:r>
          </a:p>
        </p:txBody>
      </p:sp>
    </p:spTree>
    <p:extLst>
      <p:ext uri="{BB962C8B-B14F-4D97-AF65-F5344CB8AC3E}">
        <p14:creationId xmlns:p14="http://schemas.microsoft.com/office/powerpoint/2010/main" val="2902785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B324CA3-F9DB-446C-BF5E-764E05175E84}"/>
              </a:ext>
            </a:extLst>
          </p:cNvPr>
          <p:cNvPicPr>
            <a:picLocks noGrp="1" noChangeAspect="1"/>
          </p:cNvPicPr>
          <p:nvPr>
            <p:ph idx="1"/>
          </p:nvPr>
        </p:nvPicPr>
        <p:blipFill>
          <a:blip r:embed="rId2">
            <a:alphaModFix amt="70000"/>
            <a:extLst>
              <a:ext uri="{28A0092B-C50C-407E-A947-70E740481C1C}">
                <a14:useLocalDpi xmlns:a14="http://schemas.microsoft.com/office/drawing/2010/main" val="0"/>
              </a:ext>
            </a:extLst>
          </a:blip>
          <a:stretch>
            <a:fillRect/>
          </a:stretch>
        </p:blipFill>
        <p:spPr>
          <a:xfrm>
            <a:off x="1" y="3939"/>
            <a:ext cx="12191999" cy="6854061"/>
          </a:xfrm>
        </p:spPr>
      </p:pic>
      <p:sp>
        <p:nvSpPr>
          <p:cNvPr id="2" name="Title 1">
            <a:extLst>
              <a:ext uri="{FF2B5EF4-FFF2-40B4-BE49-F238E27FC236}">
                <a16:creationId xmlns:a16="http://schemas.microsoft.com/office/drawing/2014/main" id="{EA87175B-051A-4BBE-99FF-3F0EF21E8948}"/>
              </a:ext>
            </a:extLst>
          </p:cNvPr>
          <p:cNvSpPr>
            <a:spLocks noGrp="1"/>
          </p:cNvSpPr>
          <p:nvPr>
            <p:ph type="title"/>
          </p:nvPr>
        </p:nvSpPr>
        <p:spPr/>
        <p:txBody>
          <a:bodyPr/>
          <a:lstStyle/>
          <a:p>
            <a:r>
              <a:rPr lang="en-GB" dirty="0"/>
              <a:t>Discussion</a:t>
            </a:r>
          </a:p>
        </p:txBody>
      </p:sp>
      <p:sp>
        <p:nvSpPr>
          <p:cNvPr id="3" name="TextBox 2">
            <a:extLst>
              <a:ext uri="{FF2B5EF4-FFF2-40B4-BE49-F238E27FC236}">
                <a16:creationId xmlns:a16="http://schemas.microsoft.com/office/drawing/2014/main" id="{7FF6FB0F-2E21-4060-BAB9-0409C53AAD85}"/>
              </a:ext>
            </a:extLst>
          </p:cNvPr>
          <p:cNvSpPr txBox="1"/>
          <p:nvPr/>
        </p:nvSpPr>
        <p:spPr>
          <a:xfrm>
            <a:off x="964734" y="1593908"/>
            <a:ext cx="10041622" cy="2954655"/>
          </a:xfrm>
          <a:prstGeom prst="rect">
            <a:avLst/>
          </a:prstGeom>
          <a:noFill/>
        </p:spPr>
        <p:txBody>
          <a:bodyPr wrap="square" rtlCol="0">
            <a:spAutoFit/>
          </a:bodyPr>
          <a:lstStyle/>
          <a:p>
            <a:pPr marL="285750" indent="-285750">
              <a:buFont typeface="Arial" panose="020B0604020202020204" pitchFamily="34" charset="0"/>
              <a:buChar char="•"/>
            </a:pPr>
            <a:r>
              <a:rPr lang="en-GB" sz="2400" dirty="0"/>
              <a:t>Wellbeing has distinct facets: psychological flexibility offers a discrete contribution to the understanding of wellbeing in our data</a:t>
            </a:r>
          </a:p>
          <a:p>
            <a:endParaRPr lang="en-GB" sz="2400" dirty="0"/>
          </a:p>
          <a:p>
            <a:pPr marL="285750" indent="-285750">
              <a:buFont typeface="Arial" panose="020B0604020202020204" pitchFamily="34" charset="0"/>
              <a:buChar char="•"/>
            </a:pPr>
            <a:r>
              <a:rPr lang="en-GB" sz="2400" dirty="0"/>
              <a:t>Affect has an important role in mediating the relationship between psychological flexibility and relationship quality</a:t>
            </a:r>
          </a:p>
          <a:p>
            <a:endParaRPr lang="en-GB" sz="2400" dirty="0"/>
          </a:p>
          <a:p>
            <a:pPr marL="285750" indent="-285750">
              <a:buFont typeface="Arial" panose="020B0604020202020204" pitchFamily="34" charset="0"/>
              <a:buChar char="•"/>
            </a:pPr>
            <a:r>
              <a:rPr lang="en-GB" sz="2400" dirty="0"/>
              <a:t>Cross-partner associations differ for positive and negative affect</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1053799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B324CA3-F9DB-446C-BF5E-764E05175E84}"/>
              </a:ext>
            </a:extLst>
          </p:cNvPr>
          <p:cNvPicPr>
            <a:picLocks noGrp="1" noChangeAspect="1"/>
          </p:cNvPicPr>
          <p:nvPr>
            <p:ph idx="1"/>
          </p:nvPr>
        </p:nvPicPr>
        <p:blipFill>
          <a:blip r:embed="rId2">
            <a:alphaModFix amt="70000"/>
            <a:extLst>
              <a:ext uri="{28A0092B-C50C-407E-A947-70E740481C1C}">
                <a14:useLocalDpi xmlns:a14="http://schemas.microsoft.com/office/drawing/2010/main" val="0"/>
              </a:ext>
            </a:extLst>
          </a:blip>
          <a:stretch>
            <a:fillRect/>
          </a:stretch>
        </p:blipFill>
        <p:spPr>
          <a:xfrm>
            <a:off x="1" y="3939"/>
            <a:ext cx="12191999" cy="6854061"/>
          </a:xfrm>
        </p:spPr>
      </p:pic>
      <p:sp>
        <p:nvSpPr>
          <p:cNvPr id="3" name="TextBox 2">
            <a:extLst>
              <a:ext uri="{FF2B5EF4-FFF2-40B4-BE49-F238E27FC236}">
                <a16:creationId xmlns:a16="http://schemas.microsoft.com/office/drawing/2014/main" id="{7FF6FB0F-2E21-4060-BAB9-0409C53AAD85}"/>
              </a:ext>
            </a:extLst>
          </p:cNvPr>
          <p:cNvSpPr txBox="1"/>
          <p:nvPr/>
        </p:nvSpPr>
        <p:spPr>
          <a:xfrm>
            <a:off x="703976" y="3359396"/>
            <a:ext cx="11040611" cy="2677656"/>
          </a:xfrm>
          <a:prstGeom prst="rect">
            <a:avLst/>
          </a:prstGeom>
          <a:noFill/>
        </p:spPr>
        <p:txBody>
          <a:bodyPr wrap="square" rtlCol="0">
            <a:spAutoFit/>
          </a:bodyPr>
          <a:lstStyle/>
          <a:p>
            <a:pPr marL="285750" indent="-285750">
              <a:buFont typeface="Arial" panose="020B0604020202020204" pitchFamily="34" charset="0"/>
              <a:buChar char="•"/>
            </a:pPr>
            <a:r>
              <a:rPr lang="en-GB" sz="2400" dirty="0"/>
              <a:t>Being psychologically flexible may mean that people are more present in their relationships, and more aware of and committed to their relationship goals. This may make them happier.</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a:t>The</a:t>
            </a:r>
            <a:r>
              <a:rPr lang="en-GB" sz="2400" b="1" dirty="0"/>
              <a:t> </a:t>
            </a:r>
            <a:r>
              <a:rPr lang="en-GB" sz="2400" dirty="0"/>
              <a:t>higher sociability linked to positive affect may support enhanced communication about own and partner expectations, goals, needs and desires affording an opportunity for people to behave more effectively in their relationship.</a:t>
            </a:r>
          </a:p>
        </p:txBody>
      </p:sp>
      <p:pic>
        <p:nvPicPr>
          <p:cNvPr id="4" name="Picture 3">
            <a:extLst>
              <a:ext uri="{FF2B5EF4-FFF2-40B4-BE49-F238E27FC236}">
                <a16:creationId xmlns:a16="http://schemas.microsoft.com/office/drawing/2014/main" id="{697013E6-94C5-492E-B71D-951815CB0CDF}"/>
              </a:ext>
            </a:extLst>
          </p:cNvPr>
          <p:cNvPicPr>
            <a:picLocks noChangeAspect="1"/>
          </p:cNvPicPr>
          <p:nvPr/>
        </p:nvPicPr>
        <p:blipFill>
          <a:blip r:embed="rId3">
            <a:alphaModFix amt="85000"/>
          </a:blip>
          <a:stretch>
            <a:fillRect/>
          </a:stretch>
        </p:blipFill>
        <p:spPr>
          <a:xfrm>
            <a:off x="2174146" y="449972"/>
            <a:ext cx="7843707" cy="2682768"/>
          </a:xfrm>
          <a:prstGeom prst="rect">
            <a:avLst/>
          </a:prstGeom>
        </p:spPr>
      </p:pic>
      <p:pic>
        <p:nvPicPr>
          <p:cNvPr id="6" name="Picture 5">
            <a:extLst>
              <a:ext uri="{FF2B5EF4-FFF2-40B4-BE49-F238E27FC236}">
                <a16:creationId xmlns:a16="http://schemas.microsoft.com/office/drawing/2014/main" id="{FABA7953-6920-4929-BFB2-4CE78FB2F444}"/>
              </a:ext>
            </a:extLst>
          </p:cNvPr>
          <p:cNvPicPr>
            <a:picLocks noChangeAspect="1"/>
          </p:cNvPicPr>
          <p:nvPr/>
        </p:nvPicPr>
        <p:blipFill>
          <a:blip r:embed="rId4"/>
          <a:stretch>
            <a:fillRect/>
          </a:stretch>
        </p:blipFill>
        <p:spPr>
          <a:xfrm>
            <a:off x="1530026" y="449972"/>
            <a:ext cx="532248" cy="1111554"/>
          </a:xfrm>
          <a:prstGeom prst="rect">
            <a:avLst/>
          </a:prstGeom>
        </p:spPr>
      </p:pic>
      <p:pic>
        <p:nvPicPr>
          <p:cNvPr id="7" name="Picture 6">
            <a:extLst>
              <a:ext uri="{FF2B5EF4-FFF2-40B4-BE49-F238E27FC236}">
                <a16:creationId xmlns:a16="http://schemas.microsoft.com/office/drawing/2014/main" id="{E461DB8D-DC95-44EF-804D-5E234B36DDC5}"/>
              </a:ext>
            </a:extLst>
          </p:cNvPr>
          <p:cNvPicPr>
            <a:picLocks noChangeAspect="1"/>
          </p:cNvPicPr>
          <p:nvPr/>
        </p:nvPicPr>
        <p:blipFill>
          <a:blip r:embed="rId5"/>
          <a:stretch>
            <a:fillRect/>
          </a:stretch>
        </p:blipFill>
        <p:spPr>
          <a:xfrm>
            <a:off x="1530026" y="2196597"/>
            <a:ext cx="585644" cy="936143"/>
          </a:xfrm>
          <a:prstGeom prst="rect">
            <a:avLst/>
          </a:prstGeom>
        </p:spPr>
      </p:pic>
    </p:spTree>
    <p:extLst>
      <p:ext uri="{BB962C8B-B14F-4D97-AF65-F5344CB8AC3E}">
        <p14:creationId xmlns:p14="http://schemas.microsoft.com/office/powerpoint/2010/main" val="288591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B324CA3-F9DB-446C-BF5E-764E05175E84}"/>
              </a:ext>
            </a:extLst>
          </p:cNvPr>
          <p:cNvPicPr>
            <a:picLocks noGrp="1" noChangeAspect="1"/>
          </p:cNvPicPr>
          <p:nvPr>
            <p:ph idx="1"/>
          </p:nvPr>
        </p:nvPicPr>
        <p:blipFill>
          <a:blip r:embed="rId2">
            <a:alphaModFix amt="70000"/>
            <a:extLst>
              <a:ext uri="{28A0092B-C50C-407E-A947-70E740481C1C}">
                <a14:useLocalDpi xmlns:a14="http://schemas.microsoft.com/office/drawing/2010/main" val="0"/>
              </a:ext>
            </a:extLst>
          </a:blip>
          <a:stretch>
            <a:fillRect/>
          </a:stretch>
        </p:blipFill>
        <p:spPr>
          <a:xfrm>
            <a:off x="1" y="3939"/>
            <a:ext cx="12191999" cy="6854061"/>
          </a:xfrm>
        </p:spPr>
      </p:pic>
      <p:sp>
        <p:nvSpPr>
          <p:cNvPr id="3" name="TextBox 2">
            <a:extLst>
              <a:ext uri="{FF2B5EF4-FFF2-40B4-BE49-F238E27FC236}">
                <a16:creationId xmlns:a16="http://schemas.microsoft.com/office/drawing/2014/main" id="{7FF6FB0F-2E21-4060-BAB9-0409C53AAD85}"/>
              </a:ext>
            </a:extLst>
          </p:cNvPr>
          <p:cNvSpPr txBox="1"/>
          <p:nvPr/>
        </p:nvSpPr>
        <p:spPr>
          <a:xfrm>
            <a:off x="961936" y="3488804"/>
            <a:ext cx="10268125" cy="2677656"/>
          </a:xfrm>
          <a:prstGeom prst="rect">
            <a:avLst/>
          </a:prstGeom>
          <a:noFill/>
        </p:spPr>
        <p:txBody>
          <a:bodyPr wrap="square" rtlCol="0">
            <a:spAutoFit/>
          </a:bodyPr>
          <a:lstStyle/>
          <a:p>
            <a:pPr marL="285750" indent="-285750">
              <a:buFont typeface="Arial" panose="020B0604020202020204" pitchFamily="34" charset="0"/>
              <a:buChar char="•"/>
            </a:pPr>
            <a:r>
              <a:rPr lang="en-GB" sz="2400" dirty="0"/>
              <a:t>At low psychological flexibility, being less present in their relationship and more closed to experience may contribute to a diminished sense of wellbeing associated with negative affect. Partners may find this difficult to be around and experience higher negative affect themselves.</a:t>
            </a:r>
          </a:p>
          <a:p>
            <a:endParaRPr lang="en-GB" sz="2400" dirty="0"/>
          </a:p>
          <a:p>
            <a:pPr marL="285750" indent="-285750">
              <a:buFont typeface="Arial" panose="020B0604020202020204" pitchFamily="34" charset="0"/>
              <a:buChar char="•"/>
            </a:pPr>
            <a:r>
              <a:rPr lang="en-GB" sz="2400" dirty="0"/>
              <a:t>High negative affect may lead to people to effectively shut down and become less able to appreciate their relationship.</a:t>
            </a:r>
            <a:endParaRPr lang="en-GB" dirty="0"/>
          </a:p>
        </p:txBody>
      </p:sp>
      <p:pic>
        <p:nvPicPr>
          <p:cNvPr id="4" name="Picture 3">
            <a:extLst>
              <a:ext uri="{FF2B5EF4-FFF2-40B4-BE49-F238E27FC236}">
                <a16:creationId xmlns:a16="http://schemas.microsoft.com/office/drawing/2014/main" id="{32C15824-3990-4971-A6A6-56583FCEBAE2}"/>
              </a:ext>
            </a:extLst>
          </p:cNvPr>
          <p:cNvPicPr>
            <a:picLocks noChangeAspect="1"/>
          </p:cNvPicPr>
          <p:nvPr/>
        </p:nvPicPr>
        <p:blipFill>
          <a:blip r:embed="rId3">
            <a:alphaModFix amt="85000"/>
          </a:blip>
          <a:stretch>
            <a:fillRect/>
          </a:stretch>
        </p:blipFill>
        <p:spPr>
          <a:xfrm>
            <a:off x="2341227" y="546231"/>
            <a:ext cx="7509545" cy="2607695"/>
          </a:xfrm>
          <a:prstGeom prst="rect">
            <a:avLst/>
          </a:prstGeom>
        </p:spPr>
      </p:pic>
      <p:pic>
        <p:nvPicPr>
          <p:cNvPr id="6" name="Picture 5">
            <a:extLst>
              <a:ext uri="{FF2B5EF4-FFF2-40B4-BE49-F238E27FC236}">
                <a16:creationId xmlns:a16="http://schemas.microsoft.com/office/drawing/2014/main" id="{2388D160-ACC6-493B-82C2-A27CCEC754CD}"/>
              </a:ext>
            </a:extLst>
          </p:cNvPr>
          <p:cNvPicPr>
            <a:picLocks noChangeAspect="1"/>
          </p:cNvPicPr>
          <p:nvPr/>
        </p:nvPicPr>
        <p:blipFill>
          <a:blip r:embed="rId4"/>
          <a:stretch>
            <a:fillRect/>
          </a:stretch>
        </p:blipFill>
        <p:spPr>
          <a:xfrm>
            <a:off x="1725334" y="546231"/>
            <a:ext cx="532248" cy="1111554"/>
          </a:xfrm>
          <a:prstGeom prst="rect">
            <a:avLst/>
          </a:prstGeom>
        </p:spPr>
      </p:pic>
      <p:pic>
        <p:nvPicPr>
          <p:cNvPr id="7" name="Picture 6">
            <a:extLst>
              <a:ext uri="{FF2B5EF4-FFF2-40B4-BE49-F238E27FC236}">
                <a16:creationId xmlns:a16="http://schemas.microsoft.com/office/drawing/2014/main" id="{7A958283-BF21-48CD-8F11-F09152F829CB}"/>
              </a:ext>
            </a:extLst>
          </p:cNvPr>
          <p:cNvPicPr>
            <a:picLocks noChangeAspect="1"/>
          </p:cNvPicPr>
          <p:nvPr/>
        </p:nvPicPr>
        <p:blipFill>
          <a:blip r:embed="rId5"/>
          <a:stretch>
            <a:fillRect/>
          </a:stretch>
        </p:blipFill>
        <p:spPr>
          <a:xfrm>
            <a:off x="1671938" y="2237390"/>
            <a:ext cx="585644" cy="936143"/>
          </a:xfrm>
          <a:prstGeom prst="rect">
            <a:avLst/>
          </a:prstGeom>
        </p:spPr>
      </p:pic>
    </p:spTree>
    <p:extLst>
      <p:ext uri="{BB962C8B-B14F-4D97-AF65-F5344CB8AC3E}">
        <p14:creationId xmlns:p14="http://schemas.microsoft.com/office/powerpoint/2010/main" val="31401069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B324CA3-F9DB-446C-BF5E-764E05175E84}"/>
              </a:ext>
            </a:extLst>
          </p:cNvPr>
          <p:cNvPicPr>
            <a:picLocks noGrp="1" noChangeAspect="1"/>
          </p:cNvPicPr>
          <p:nvPr>
            <p:ph idx="1"/>
          </p:nvPr>
        </p:nvPicPr>
        <p:blipFill>
          <a:blip r:embed="rId2">
            <a:alphaModFix amt="70000"/>
            <a:extLst>
              <a:ext uri="{28A0092B-C50C-407E-A947-70E740481C1C}">
                <a14:useLocalDpi xmlns:a14="http://schemas.microsoft.com/office/drawing/2010/main" val="0"/>
              </a:ext>
            </a:extLst>
          </a:blip>
          <a:stretch>
            <a:fillRect/>
          </a:stretch>
        </p:blipFill>
        <p:spPr>
          <a:xfrm>
            <a:off x="0" y="3939"/>
            <a:ext cx="12191999" cy="6854061"/>
          </a:xfrm>
        </p:spPr>
      </p:pic>
      <p:sp>
        <p:nvSpPr>
          <p:cNvPr id="2" name="Title 1">
            <a:extLst>
              <a:ext uri="{FF2B5EF4-FFF2-40B4-BE49-F238E27FC236}">
                <a16:creationId xmlns:a16="http://schemas.microsoft.com/office/drawing/2014/main" id="{EA87175B-051A-4BBE-99FF-3F0EF21E8948}"/>
              </a:ext>
            </a:extLst>
          </p:cNvPr>
          <p:cNvSpPr>
            <a:spLocks noGrp="1"/>
          </p:cNvSpPr>
          <p:nvPr>
            <p:ph type="title"/>
          </p:nvPr>
        </p:nvSpPr>
        <p:spPr/>
        <p:txBody>
          <a:bodyPr/>
          <a:lstStyle/>
          <a:p>
            <a:r>
              <a:rPr lang="en-GB" dirty="0"/>
              <a:t>Limitations and Future Directions</a:t>
            </a:r>
          </a:p>
        </p:txBody>
      </p:sp>
      <p:sp>
        <p:nvSpPr>
          <p:cNvPr id="3" name="TextBox 2">
            <a:extLst>
              <a:ext uri="{FF2B5EF4-FFF2-40B4-BE49-F238E27FC236}">
                <a16:creationId xmlns:a16="http://schemas.microsoft.com/office/drawing/2014/main" id="{2215F0D1-930A-49E8-94CB-BB474BD11A26}"/>
              </a:ext>
            </a:extLst>
          </p:cNvPr>
          <p:cNvSpPr txBox="1"/>
          <p:nvPr/>
        </p:nvSpPr>
        <p:spPr>
          <a:xfrm>
            <a:off x="998290" y="1451295"/>
            <a:ext cx="10355510" cy="4431983"/>
          </a:xfrm>
          <a:prstGeom prst="rect">
            <a:avLst/>
          </a:prstGeom>
          <a:noFill/>
        </p:spPr>
        <p:txBody>
          <a:bodyPr wrap="square" rtlCol="0">
            <a:spAutoFit/>
          </a:bodyPr>
          <a:lstStyle/>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a:t>Data is cross-sectional: we’re unable to draw causal conclusions about how psychological flexibility, affect and relationship quality are linked. Over time studies would help to establish causality.</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a:t>Sample characteristics reinforce need for replication.</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a:t>These studies focus on </a:t>
            </a:r>
            <a:r>
              <a:rPr lang="en-GB" sz="2400" b="1" dirty="0"/>
              <a:t>perceptions</a:t>
            </a:r>
            <a:r>
              <a:rPr lang="en-GB" sz="2400" dirty="0"/>
              <a:t> of relationship quality and we need to explore the </a:t>
            </a:r>
            <a:r>
              <a:rPr lang="en-GB" sz="2400" b="1" dirty="0"/>
              <a:t>behaviours</a:t>
            </a:r>
            <a:r>
              <a:rPr lang="en-GB" sz="2400" dirty="0"/>
              <a:t> that reflect relationship quality and how these vary based on actor and partner psychological flexibility.</a:t>
            </a:r>
          </a:p>
          <a:p>
            <a:endParaRPr lang="en-GB" sz="2400"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630165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B324CA3-F9DB-446C-BF5E-764E05175E84}"/>
              </a:ext>
            </a:extLst>
          </p:cNvPr>
          <p:cNvPicPr>
            <a:picLocks noGrp="1" noChangeAspect="1"/>
          </p:cNvPicPr>
          <p:nvPr>
            <p:ph idx="1"/>
          </p:nvPr>
        </p:nvPicPr>
        <p:blipFill>
          <a:blip r:embed="rId3">
            <a:alphaModFix amt="70000"/>
            <a:extLst>
              <a:ext uri="{28A0092B-C50C-407E-A947-70E740481C1C}">
                <a14:useLocalDpi xmlns:a14="http://schemas.microsoft.com/office/drawing/2010/main" val="0"/>
              </a:ext>
            </a:extLst>
          </a:blip>
          <a:stretch>
            <a:fillRect/>
          </a:stretch>
        </p:blipFill>
        <p:spPr>
          <a:xfrm>
            <a:off x="1" y="3939"/>
            <a:ext cx="12191999" cy="6854061"/>
          </a:xfrm>
        </p:spPr>
      </p:pic>
      <p:sp>
        <p:nvSpPr>
          <p:cNvPr id="2" name="Title 1">
            <a:extLst>
              <a:ext uri="{FF2B5EF4-FFF2-40B4-BE49-F238E27FC236}">
                <a16:creationId xmlns:a16="http://schemas.microsoft.com/office/drawing/2014/main" id="{EA87175B-051A-4BBE-99FF-3F0EF21E8948}"/>
              </a:ext>
            </a:extLst>
          </p:cNvPr>
          <p:cNvSpPr>
            <a:spLocks noGrp="1"/>
          </p:cNvSpPr>
          <p:nvPr>
            <p:ph type="title"/>
          </p:nvPr>
        </p:nvSpPr>
        <p:spPr>
          <a:xfrm>
            <a:off x="486713" y="4500653"/>
            <a:ext cx="10515600" cy="1325563"/>
          </a:xfrm>
        </p:spPr>
        <p:txBody>
          <a:bodyPr/>
          <a:lstStyle/>
          <a:p>
            <a:pPr algn="ctr"/>
            <a:r>
              <a:rPr lang="en-GB" dirty="0"/>
              <a:t>Thank you!</a:t>
            </a:r>
          </a:p>
        </p:txBody>
      </p:sp>
      <p:sp>
        <p:nvSpPr>
          <p:cNvPr id="3" name="TextBox 2">
            <a:extLst>
              <a:ext uri="{FF2B5EF4-FFF2-40B4-BE49-F238E27FC236}">
                <a16:creationId xmlns:a16="http://schemas.microsoft.com/office/drawing/2014/main" id="{2215F0D1-930A-49E8-94CB-BB474BD11A26}"/>
              </a:ext>
            </a:extLst>
          </p:cNvPr>
          <p:cNvSpPr txBox="1"/>
          <p:nvPr/>
        </p:nvSpPr>
        <p:spPr>
          <a:xfrm>
            <a:off x="566758" y="520769"/>
            <a:ext cx="10355510" cy="3693319"/>
          </a:xfrm>
          <a:prstGeom prst="rect">
            <a:avLst/>
          </a:prstGeom>
          <a:noFill/>
        </p:spPr>
        <p:txBody>
          <a:bodyPr wrap="square" rtlCol="0">
            <a:spAutoFit/>
          </a:bodyPr>
          <a:lstStyle/>
          <a:p>
            <a:r>
              <a:rPr lang="en-GB" sz="2400" dirty="0"/>
              <a:t>Further details available at:</a:t>
            </a:r>
          </a:p>
          <a:p>
            <a:endParaRPr lang="en-GB" sz="2400" dirty="0"/>
          </a:p>
          <a:p>
            <a:r>
              <a:rPr lang="en-GB" sz="2400" dirty="0"/>
              <a:t>Twiselton, K., Stanton, S.C.E., Gillanders, D. &amp; Bottomley, E. (in press) Exploring the links between psychological flexibility, individual wellbeing and relationship quality. Personal Relationships</a:t>
            </a:r>
          </a:p>
          <a:p>
            <a:endParaRPr lang="en-GB" sz="2400" dirty="0"/>
          </a:p>
          <a:p>
            <a:r>
              <a:rPr lang="en-GB" sz="2400" dirty="0">
                <a:hlinkClick r:id="rId4"/>
              </a:rPr>
              <a:t>https://osf.io/5tsh2/</a:t>
            </a:r>
            <a:endParaRPr lang="en-GB" sz="2400" dirty="0"/>
          </a:p>
          <a:p>
            <a:endParaRPr lang="en-GB" sz="2400" dirty="0"/>
          </a:p>
          <a:p>
            <a:r>
              <a:rPr lang="en-GB" sz="2400" dirty="0">
                <a:hlinkClick r:id="rId5"/>
              </a:rPr>
              <a:t>Karen.Twiselton@ed.ac.uk</a:t>
            </a:r>
            <a:endParaRPr lang="en-GB" sz="2400" dirty="0"/>
          </a:p>
          <a:p>
            <a:endParaRPr lang="en-GB" dirty="0"/>
          </a:p>
        </p:txBody>
      </p:sp>
    </p:spTree>
    <p:extLst>
      <p:ext uri="{BB962C8B-B14F-4D97-AF65-F5344CB8AC3E}">
        <p14:creationId xmlns:p14="http://schemas.microsoft.com/office/powerpoint/2010/main" val="2663873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B324CA3-F9DB-446C-BF5E-764E05175E84}"/>
              </a:ext>
            </a:extLst>
          </p:cNvPr>
          <p:cNvPicPr>
            <a:picLocks noGrp="1" noChangeAspect="1"/>
          </p:cNvPicPr>
          <p:nvPr>
            <p:ph idx="1"/>
          </p:nvPr>
        </p:nvPicPr>
        <p:blipFill>
          <a:blip r:embed="rId2">
            <a:alphaModFix amt="70000"/>
            <a:extLst>
              <a:ext uri="{28A0092B-C50C-407E-A947-70E740481C1C}">
                <a14:useLocalDpi xmlns:a14="http://schemas.microsoft.com/office/drawing/2010/main" val="0"/>
              </a:ext>
            </a:extLst>
          </a:blip>
          <a:stretch>
            <a:fillRect/>
          </a:stretch>
        </p:blipFill>
        <p:spPr>
          <a:xfrm>
            <a:off x="0" y="3939"/>
            <a:ext cx="12191999" cy="6854061"/>
          </a:xfrm>
        </p:spPr>
      </p:pic>
      <p:sp>
        <p:nvSpPr>
          <p:cNvPr id="2" name="Title 1">
            <a:extLst>
              <a:ext uri="{FF2B5EF4-FFF2-40B4-BE49-F238E27FC236}">
                <a16:creationId xmlns:a16="http://schemas.microsoft.com/office/drawing/2014/main" id="{EA87175B-051A-4BBE-99FF-3F0EF21E8948}"/>
              </a:ext>
            </a:extLst>
          </p:cNvPr>
          <p:cNvSpPr>
            <a:spLocks noGrp="1"/>
          </p:cNvSpPr>
          <p:nvPr>
            <p:ph type="title"/>
          </p:nvPr>
        </p:nvSpPr>
        <p:spPr/>
        <p:txBody>
          <a:bodyPr/>
          <a:lstStyle/>
          <a:p>
            <a:r>
              <a:rPr lang="en-GB" dirty="0"/>
              <a:t>Wellbeing and Relationship Quality</a:t>
            </a:r>
          </a:p>
        </p:txBody>
      </p:sp>
      <p:sp>
        <p:nvSpPr>
          <p:cNvPr id="3" name="TextBox 2">
            <a:extLst>
              <a:ext uri="{FF2B5EF4-FFF2-40B4-BE49-F238E27FC236}">
                <a16:creationId xmlns:a16="http://schemas.microsoft.com/office/drawing/2014/main" id="{FBC8C4AF-4B0B-4AA0-BB9D-F8407E28CFCB}"/>
              </a:ext>
            </a:extLst>
          </p:cNvPr>
          <p:cNvSpPr txBox="1"/>
          <p:nvPr/>
        </p:nvSpPr>
        <p:spPr>
          <a:xfrm>
            <a:off x="670420" y="1690688"/>
            <a:ext cx="11174835" cy="4647426"/>
          </a:xfrm>
          <a:prstGeom prst="rect">
            <a:avLst/>
          </a:prstGeom>
          <a:noFill/>
        </p:spPr>
        <p:txBody>
          <a:bodyPr wrap="square" rtlCol="0">
            <a:spAutoFit/>
          </a:bodyPr>
          <a:lstStyle/>
          <a:p>
            <a:r>
              <a:rPr lang="en-GB" sz="2400" dirty="0"/>
              <a:t>Social relationships often viewed as single biggest predictor of subjective wellbeing </a:t>
            </a:r>
            <a:r>
              <a:rPr lang="en-GB" sz="2000" dirty="0"/>
              <a:t>(Argyle, 2001; </a:t>
            </a:r>
            <a:r>
              <a:rPr lang="en-GB" sz="2000" dirty="0" err="1"/>
              <a:t>Vohs</a:t>
            </a:r>
            <a:r>
              <a:rPr lang="en-GB" sz="2000" dirty="0"/>
              <a:t> &amp; Finkel, 2006)</a:t>
            </a:r>
          </a:p>
          <a:p>
            <a:endParaRPr lang="en-GB" sz="2400" dirty="0"/>
          </a:p>
          <a:p>
            <a:r>
              <a:rPr lang="en-GB" sz="2400" dirty="0"/>
              <a:t>Positive relationships linked to lower susceptibility to ailments and to higher quality of life </a:t>
            </a:r>
            <a:r>
              <a:rPr lang="en-GB" sz="2000" dirty="0"/>
              <a:t>(Uchino, 2006; Chu, Saucier &amp; Hafner, 2010)</a:t>
            </a:r>
          </a:p>
          <a:p>
            <a:endParaRPr lang="en-GB" sz="2000" dirty="0"/>
          </a:p>
          <a:p>
            <a:r>
              <a:rPr lang="en-GB" sz="2400" dirty="0"/>
              <a:t>Social integration linked to longevity </a:t>
            </a:r>
            <a:r>
              <a:rPr lang="en-GB" sz="2000" dirty="0"/>
              <a:t>(House, Landis &amp; </a:t>
            </a:r>
            <a:r>
              <a:rPr lang="en-GB" sz="2000" dirty="0" err="1"/>
              <a:t>Umberson</a:t>
            </a:r>
            <a:r>
              <a:rPr lang="en-GB" sz="2000" dirty="0"/>
              <a:t>, 1988; </a:t>
            </a:r>
            <a:r>
              <a:rPr lang="en-GB" sz="2000" dirty="0" err="1"/>
              <a:t>Lunstad</a:t>
            </a:r>
            <a:r>
              <a:rPr lang="en-GB" sz="2000" dirty="0"/>
              <a:t>-Holt, Smith &amp; Layton, 2010) </a:t>
            </a:r>
            <a:r>
              <a:rPr lang="en-GB" sz="2400" dirty="0"/>
              <a:t>and people with a happy spouse live longer </a:t>
            </a:r>
            <a:r>
              <a:rPr lang="en-GB" sz="2000" dirty="0"/>
              <a:t>(</a:t>
            </a:r>
            <a:r>
              <a:rPr lang="en-GB" sz="2000" dirty="0" err="1"/>
              <a:t>Stavrova</a:t>
            </a:r>
            <a:r>
              <a:rPr lang="en-GB" sz="2000" dirty="0"/>
              <a:t>, 2019) </a:t>
            </a:r>
          </a:p>
          <a:p>
            <a:endParaRPr lang="en-GB" sz="2000" dirty="0"/>
          </a:p>
          <a:p>
            <a:r>
              <a:rPr lang="en-GB" sz="2400" dirty="0"/>
              <a:t>Interdependent couple relationships exert their influence at cognitive, affective and behavioural levels </a:t>
            </a:r>
            <a:r>
              <a:rPr lang="en-GB" sz="2000" dirty="0"/>
              <a:t>(Kelly &amp; Thibaut, 1978)</a:t>
            </a:r>
          </a:p>
          <a:p>
            <a:endParaRPr lang="en-GB" sz="2000" dirty="0"/>
          </a:p>
          <a:p>
            <a:r>
              <a:rPr lang="en-GB" sz="2400" dirty="0"/>
              <a:t>What role does psychological flexibility play in this context?</a:t>
            </a:r>
          </a:p>
        </p:txBody>
      </p:sp>
    </p:spTree>
    <p:extLst>
      <p:ext uri="{BB962C8B-B14F-4D97-AF65-F5344CB8AC3E}">
        <p14:creationId xmlns:p14="http://schemas.microsoft.com/office/powerpoint/2010/main" val="2865669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B324CA3-F9DB-446C-BF5E-764E05175E84}"/>
              </a:ext>
            </a:extLst>
          </p:cNvPr>
          <p:cNvPicPr>
            <a:picLocks noGrp="1" noChangeAspect="1"/>
          </p:cNvPicPr>
          <p:nvPr>
            <p:ph idx="1"/>
          </p:nvPr>
        </p:nvPicPr>
        <p:blipFill>
          <a:blip r:embed="rId2">
            <a:alphaModFix amt="70000"/>
            <a:extLst>
              <a:ext uri="{28A0092B-C50C-407E-A947-70E740481C1C}">
                <a14:useLocalDpi xmlns:a14="http://schemas.microsoft.com/office/drawing/2010/main" val="0"/>
              </a:ext>
            </a:extLst>
          </a:blip>
          <a:stretch>
            <a:fillRect/>
          </a:stretch>
        </p:blipFill>
        <p:spPr>
          <a:xfrm>
            <a:off x="1" y="0"/>
            <a:ext cx="12191999" cy="6870559"/>
          </a:xfrm>
        </p:spPr>
      </p:pic>
      <p:sp>
        <p:nvSpPr>
          <p:cNvPr id="2" name="Title 1">
            <a:extLst>
              <a:ext uri="{FF2B5EF4-FFF2-40B4-BE49-F238E27FC236}">
                <a16:creationId xmlns:a16="http://schemas.microsoft.com/office/drawing/2014/main" id="{EA87175B-051A-4BBE-99FF-3F0EF21E8948}"/>
              </a:ext>
            </a:extLst>
          </p:cNvPr>
          <p:cNvSpPr>
            <a:spLocks noGrp="1"/>
          </p:cNvSpPr>
          <p:nvPr>
            <p:ph type="title"/>
          </p:nvPr>
        </p:nvSpPr>
        <p:spPr/>
        <p:txBody>
          <a:bodyPr/>
          <a:lstStyle/>
          <a:p>
            <a:pPr algn="ctr"/>
            <a:r>
              <a:rPr lang="en-GB" dirty="0"/>
              <a:t>Defining our Constructs</a:t>
            </a:r>
          </a:p>
        </p:txBody>
      </p:sp>
      <p:sp>
        <p:nvSpPr>
          <p:cNvPr id="7" name="Rectangle: Rounded Corners 6">
            <a:extLst>
              <a:ext uri="{FF2B5EF4-FFF2-40B4-BE49-F238E27FC236}">
                <a16:creationId xmlns:a16="http://schemas.microsoft.com/office/drawing/2014/main" id="{DF673690-90FD-4F4C-A6B9-3ED037F71E06}"/>
              </a:ext>
            </a:extLst>
          </p:cNvPr>
          <p:cNvSpPr/>
          <p:nvPr/>
        </p:nvSpPr>
        <p:spPr>
          <a:xfrm>
            <a:off x="3871827" y="2599985"/>
            <a:ext cx="1673623" cy="3656773"/>
          </a:xfrm>
          <a:prstGeom prst="roundRect">
            <a:avLst>
              <a:gd name="adj" fmla="val 10000"/>
            </a:avLst>
          </a:prstGeom>
          <a:gradFill>
            <a:gsLst>
              <a:gs pos="0">
                <a:schemeClr val="accent1">
                  <a:lumMod val="60000"/>
                  <a:lumOff val="40000"/>
                </a:schemeClr>
              </a:gs>
              <a:gs pos="50000">
                <a:schemeClr val="accent2">
                  <a:shade val="80000"/>
                  <a:hueOff val="13535"/>
                  <a:satOff val="521"/>
                  <a:lumOff val="4977"/>
                  <a:alphaOff val="0"/>
                  <a:satMod val="110000"/>
                  <a:lumMod val="100000"/>
                  <a:shade val="100000"/>
                </a:schemeClr>
              </a:gs>
              <a:gs pos="100000">
                <a:schemeClr val="accent1">
                  <a:lumMod val="75000"/>
                </a:schemeClr>
              </a:gs>
            </a:gsLst>
          </a:gradFill>
        </p:spPr>
        <p:style>
          <a:lnRef idx="0">
            <a:schemeClr val="lt1">
              <a:hueOff val="0"/>
              <a:satOff val="0"/>
              <a:lumOff val="0"/>
              <a:alphaOff val="0"/>
            </a:schemeClr>
          </a:lnRef>
          <a:fillRef idx="3">
            <a:schemeClr val="accent2">
              <a:shade val="80000"/>
              <a:hueOff val="13535"/>
              <a:satOff val="521"/>
              <a:lumOff val="4977"/>
              <a:alphaOff val="0"/>
            </a:schemeClr>
          </a:fillRef>
          <a:effectRef idx="2">
            <a:schemeClr val="accent2">
              <a:shade val="80000"/>
              <a:hueOff val="13535"/>
              <a:satOff val="521"/>
              <a:lumOff val="4977"/>
              <a:alphaOff val="0"/>
            </a:schemeClr>
          </a:effectRef>
          <a:fontRef idx="minor">
            <a:schemeClr val="lt1"/>
          </a:fontRef>
        </p:style>
        <p:txBody>
          <a:bodyPr/>
          <a:lstStyle/>
          <a:p>
            <a:r>
              <a:rPr lang="en-GB" dirty="0"/>
              <a:t>Positive affect</a:t>
            </a:r>
          </a:p>
          <a:p>
            <a:endParaRPr lang="en-GB" dirty="0"/>
          </a:p>
          <a:p>
            <a:r>
              <a:rPr lang="en-GB" dirty="0"/>
              <a:t>Negative affect</a:t>
            </a:r>
          </a:p>
          <a:p>
            <a:endParaRPr lang="en-GB" dirty="0"/>
          </a:p>
          <a:p>
            <a:endParaRPr lang="en-GB" dirty="0"/>
          </a:p>
          <a:p>
            <a:r>
              <a:rPr lang="en-GB" dirty="0"/>
              <a:t>Satisfaction with life  </a:t>
            </a:r>
          </a:p>
          <a:p>
            <a:endParaRPr lang="en-GB" dirty="0"/>
          </a:p>
        </p:txBody>
      </p:sp>
      <p:sp>
        <p:nvSpPr>
          <p:cNvPr id="9" name="Arrow: Left-Right 8">
            <a:extLst>
              <a:ext uri="{FF2B5EF4-FFF2-40B4-BE49-F238E27FC236}">
                <a16:creationId xmlns:a16="http://schemas.microsoft.com/office/drawing/2014/main" id="{D04D4E88-6388-4FAD-B069-1CD5B98DD30D}"/>
              </a:ext>
            </a:extLst>
          </p:cNvPr>
          <p:cNvSpPr/>
          <p:nvPr/>
        </p:nvSpPr>
        <p:spPr>
          <a:xfrm>
            <a:off x="542595" y="1564095"/>
            <a:ext cx="2679700" cy="934097"/>
          </a:xfrm>
          <a:prstGeom prst="leftRightArrow">
            <a:avLst/>
          </a:prstGeom>
          <a:gradFill>
            <a:gsLst>
              <a:gs pos="0">
                <a:schemeClr val="accent1">
                  <a:lumMod val="20000"/>
                  <a:lumOff val="80000"/>
                </a:schemeClr>
              </a:gs>
              <a:gs pos="50000">
                <a:schemeClr val="accent1">
                  <a:lumMod val="40000"/>
                  <a:lumOff val="60000"/>
                </a:schemeClr>
              </a:gs>
              <a:gs pos="100000">
                <a:schemeClr val="accent1">
                  <a:lumMod val="20000"/>
                  <a:lumOff val="80000"/>
                </a:schemeClr>
              </a:gs>
            </a:gsLst>
          </a:gradFill>
        </p:spPr>
        <p:style>
          <a:lnRef idx="0">
            <a:schemeClr val="lt1">
              <a:hueOff val="0"/>
              <a:satOff val="0"/>
              <a:lumOff val="0"/>
              <a:alphaOff val="0"/>
            </a:schemeClr>
          </a:lnRef>
          <a:fillRef idx="3">
            <a:schemeClr val="accent2">
              <a:tint val="40000"/>
              <a:hueOff val="0"/>
              <a:satOff val="0"/>
              <a:lumOff val="0"/>
              <a:alphaOff val="0"/>
            </a:schemeClr>
          </a:fillRef>
          <a:effectRef idx="2">
            <a:schemeClr val="accent2">
              <a:tint val="40000"/>
              <a:hueOff val="0"/>
              <a:satOff val="0"/>
              <a:lumOff val="0"/>
              <a:alphaOff val="0"/>
            </a:schemeClr>
          </a:effectRef>
          <a:fontRef idx="minor">
            <a:schemeClr val="dk1">
              <a:hueOff val="0"/>
              <a:satOff val="0"/>
              <a:lumOff val="0"/>
              <a:alphaOff val="0"/>
            </a:schemeClr>
          </a:fontRef>
        </p:style>
      </p:sp>
      <p:sp>
        <p:nvSpPr>
          <p:cNvPr id="10" name="TextBox 9">
            <a:extLst>
              <a:ext uri="{FF2B5EF4-FFF2-40B4-BE49-F238E27FC236}">
                <a16:creationId xmlns:a16="http://schemas.microsoft.com/office/drawing/2014/main" id="{B5314803-A4CF-41FB-9032-05B0C349782B}"/>
              </a:ext>
            </a:extLst>
          </p:cNvPr>
          <p:cNvSpPr txBox="1"/>
          <p:nvPr/>
        </p:nvSpPr>
        <p:spPr>
          <a:xfrm>
            <a:off x="134418" y="1842040"/>
            <a:ext cx="3556470" cy="369332"/>
          </a:xfrm>
          <a:prstGeom prst="rect">
            <a:avLst/>
          </a:prstGeom>
          <a:noFill/>
        </p:spPr>
        <p:txBody>
          <a:bodyPr wrap="square" rtlCol="0">
            <a:spAutoFit/>
          </a:bodyPr>
          <a:lstStyle/>
          <a:p>
            <a:pPr algn="ctr"/>
            <a:r>
              <a:rPr lang="en-GB" dirty="0"/>
              <a:t>Psychological Flexibility</a:t>
            </a:r>
          </a:p>
        </p:txBody>
      </p:sp>
      <p:sp>
        <p:nvSpPr>
          <p:cNvPr id="12" name="Rectangle: Rounded Corners 11">
            <a:extLst>
              <a:ext uri="{FF2B5EF4-FFF2-40B4-BE49-F238E27FC236}">
                <a16:creationId xmlns:a16="http://schemas.microsoft.com/office/drawing/2014/main" id="{06A9AE0D-4274-444E-8378-DC96A50F9D82}"/>
              </a:ext>
            </a:extLst>
          </p:cNvPr>
          <p:cNvSpPr/>
          <p:nvPr/>
        </p:nvSpPr>
        <p:spPr>
          <a:xfrm>
            <a:off x="1075841" y="2599985"/>
            <a:ext cx="1673623" cy="3656773"/>
          </a:xfrm>
          <a:prstGeom prst="roundRect">
            <a:avLst>
              <a:gd name="adj" fmla="val 10000"/>
            </a:avLst>
          </a:prstGeom>
          <a:gradFill>
            <a:gsLst>
              <a:gs pos="0">
                <a:schemeClr val="accent1">
                  <a:lumMod val="60000"/>
                  <a:lumOff val="40000"/>
                </a:schemeClr>
              </a:gs>
              <a:gs pos="50000">
                <a:schemeClr val="accent2">
                  <a:shade val="80000"/>
                  <a:hueOff val="13535"/>
                  <a:satOff val="521"/>
                  <a:lumOff val="4977"/>
                  <a:alphaOff val="0"/>
                  <a:satMod val="110000"/>
                  <a:lumMod val="100000"/>
                  <a:shade val="100000"/>
                </a:schemeClr>
              </a:gs>
              <a:gs pos="100000">
                <a:schemeClr val="accent1">
                  <a:lumMod val="75000"/>
                </a:schemeClr>
              </a:gs>
            </a:gsLst>
          </a:gradFill>
        </p:spPr>
        <p:style>
          <a:lnRef idx="0">
            <a:schemeClr val="lt1">
              <a:hueOff val="0"/>
              <a:satOff val="0"/>
              <a:lumOff val="0"/>
              <a:alphaOff val="0"/>
            </a:schemeClr>
          </a:lnRef>
          <a:fillRef idx="3">
            <a:schemeClr val="accent2">
              <a:shade val="80000"/>
              <a:hueOff val="13535"/>
              <a:satOff val="521"/>
              <a:lumOff val="4977"/>
              <a:alphaOff val="0"/>
            </a:schemeClr>
          </a:fillRef>
          <a:effectRef idx="2">
            <a:schemeClr val="accent2">
              <a:shade val="80000"/>
              <a:hueOff val="13535"/>
              <a:satOff val="521"/>
              <a:lumOff val="4977"/>
              <a:alphaOff val="0"/>
            </a:schemeClr>
          </a:effectRef>
          <a:fontRef idx="minor">
            <a:schemeClr val="lt1"/>
          </a:fontRef>
        </p:style>
        <p:txBody>
          <a:bodyPr/>
          <a:lstStyle/>
          <a:p>
            <a:r>
              <a:rPr lang="en-GB" dirty="0"/>
              <a:t>Openness to experience</a:t>
            </a:r>
          </a:p>
          <a:p>
            <a:endParaRPr lang="en-GB" dirty="0"/>
          </a:p>
          <a:p>
            <a:r>
              <a:rPr lang="en-GB" dirty="0"/>
              <a:t>Behavioural awareness</a:t>
            </a:r>
          </a:p>
          <a:p>
            <a:endParaRPr lang="en-GB" dirty="0"/>
          </a:p>
          <a:p>
            <a:r>
              <a:rPr lang="en-GB" dirty="0"/>
              <a:t>Valued action</a:t>
            </a:r>
          </a:p>
        </p:txBody>
      </p:sp>
      <p:sp>
        <p:nvSpPr>
          <p:cNvPr id="13" name="Arrow: Left-Right 12">
            <a:extLst>
              <a:ext uri="{FF2B5EF4-FFF2-40B4-BE49-F238E27FC236}">
                <a16:creationId xmlns:a16="http://schemas.microsoft.com/office/drawing/2014/main" id="{6E1C2220-07A7-4AAE-8D38-6D118FFE32C7}"/>
              </a:ext>
            </a:extLst>
          </p:cNvPr>
          <p:cNvSpPr/>
          <p:nvPr/>
        </p:nvSpPr>
        <p:spPr>
          <a:xfrm>
            <a:off x="3415579" y="1567354"/>
            <a:ext cx="2586123" cy="934097"/>
          </a:xfrm>
          <a:prstGeom prst="leftRightArrow">
            <a:avLst/>
          </a:prstGeom>
          <a:gradFill>
            <a:gsLst>
              <a:gs pos="0">
                <a:schemeClr val="accent1">
                  <a:lumMod val="20000"/>
                  <a:lumOff val="80000"/>
                </a:schemeClr>
              </a:gs>
              <a:gs pos="50000">
                <a:schemeClr val="accent1">
                  <a:lumMod val="40000"/>
                  <a:lumOff val="60000"/>
                </a:schemeClr>
              </a:gs>
              <a:gs pos="100000">
                <a:schemeClr val="accent1">
                  <a:lumMod val="20000"/>
                  <a:lumOff val="80000"/>
                </a:schemeClr>
              </a:gs>
            </a:gsLst>
          </a:gradFill>
        </p:spPr>
        <p:style>
          <a:lnRef idx="0">
            <a:schemeClr val="lt1">
              <a:hueOff val="0"/>
              <a:satOff val="0"/>
              <a:lumOff val="0"/>
              <a:alphaOff val="0"/>
            </a:schemeClr>
          </a:lnRef>
          <a:fillRef idx="3">
            <a:schemeClr val="accent2">
              <a:tint val="40000"/>
              <a:hueOff val="0"/>
              <a:satOff val="0"/>
              <a:lumOff val="0"/>
              <a:alphaOff val="0"/>
            </a:schemeClr>
          </a:fillRef>
          <a:effectRef idx="2">
            <a:schemeClr val="accent2">
              <a:tint val="40000"/>
              <a:hueOff val="0"/>
              <a:satOff val="0"/>
              <a:lumOff val="0"/>
              <a:alphaOff val="0"/>
            </a:schemeClr>
          </a:effectRef>
          <a:fontRef idx="minor">
            <a:schemeClr val="dk1">
              <a:hueOff val="0"/>
              <a:satOff val="0"/>
              <a:lumOff val="0"/>
              <a:alphaOff val="0"/>
            </a:schemeClr>
          </a:fontRef>
        </p:style>
      </p:sp>
      <p:sp>
        <p:nvSpPr>
          <p:cNvPr id="14" name="TextBox 13">
            <a:extLst>
              <a:ext uri="{FF2B5EF4-FFF2-40B4-BE49-F238E27FC236}">
                <a16:creationId xmlns:a16="http://schemas.microsoft.com/office/drawing/2014/main" id="{884E0A88-1C52-4BB9-9DB5-808C4918021C}"/>
              </a:ext>
            </a:extLst>
          </p:cNvPr>
          <p:cNvSpPr txBox="1"/>
          <p:nvPr/>
        </p:nvSpPr>
        <p:spPr>
          <a:xfrm>
            <a:off x="3545309" y="1837871"/>
            <a:ext cx="2396282" cy="369332"/>
          </a:xfrm>
          <a:prstGeom prst="rect">
            <a:avLst/>
          </a:prstGeom>
          <a:noFill/>
        </p:spPr>
        <p:txBody>
          <a:bodyPr wrap="square" rtlCol="0">
            <a:spAutoFit/>
          </a:bodyPr>
          <a:lstStyle/>
          <a:p>
            <a:pPr algn="ctr"/>
            <a:r>
              <a:rPr lang="en-GB" dirty="0"/>
              <a:t>Subjective Wellbeing</a:t>
            </a:r>
          </a:p>
        </p:txBody>
      </p:sp>
      <p:sp>
        <p:nvSpPr>
          <p:cNvPr id="15" name="Rectangle: Rounded Corners 14">
            <a:extLst>
              <a:ext uri="{FF2B5EF4-FFF2-40B4-BE49-F238E27FC236}">
                <a16:creationId xmlns:a16="http://schemas.microsoft.com/office/drawing/2014/main" id="{EBE9A537-EA00-42C7-AAD7-5EF54F4C29FF}"/>
              </a:ext>
            </a:extLst>
          </p:cNvPr>
          <p:cNvSpPr/>
          <p:nvPr/>
        </p:nvSpPr>
        <p:spPr>
          <a:xfrm>
            <a:off x="6829976" y="2594196"/>
            <a:ext cx="1673623" cy="3663756"/>
          </a:xfrm>
          <a:prstGeom prst="roundRect">
            <a:avLst>
              <a:gd name="adj" fmla="val 10000"/>
            </a:avLst>
          </a:prstGeom>
          <a:gradFill>
            <a:gsLst>
              <a:gs pos="0">
                <a:schemeClr val="accent1">
                  <a:lumMod val="60000"/>
                  <a:lumOff val="40000"/>
                </a:schemeClr>
              </a:gs>
              <a:gs pos="50000">
                <a:schemeClr val="accent2">
                  <a:shade val="80000"/>
                  <a:hueOff val="13535"/>
                  <a:satOff val="521"/>
                  <a:lumOff val="4977"/>
                  <a:alphaOff val="0"/>
                  <a:satMod val="110000"/>
                  <a:lumMod val="100000"/>
                  <a:shade val="100000"/>
                </a:schemeClr>
              </a:gs>
              <a:gs pos="100000">
                <a:schemeClr val="accent1">
                  <a:lumMod val="75000"/>
                </a:schemeClr>
              </a:gs>
            </a:gsLst>
          </a:gradFill>
        </p:spPr>
        <p:style>
          <a:lnRef idx="0">
            <a:schemeClr val="lt1">
              <a:hueOff val="0"/>
              <a:satOff val="0"/>
              <a:lumOff val="0"/>
              <a:alphaOff val="0"/>
            </a:schemeClr>
          </a:lnRef>
          <a:fillRef idx="3">
            <a:schemeClr val="accent2">
              <a:shade val="80000"/>
              <a:hueOff val="13535"/>
              <a:satOff val="521"/>
              <a:lumOff val="4977"/>
              <a:alphaOff val="0"/>
            </a:schemeClr>
          </a:fillRef>
          <a:effectRef idx="2">
            <a:schemeClr val="accent2">
              <a:shade val="80000"/>
              <a:hueOff val="13535"/>
              <a:satOff val="521"/>
              <a:lumOff val="4977"/>
              <a:alphaOff val="0"/>
            </a:schemeClr>
          </a:effectRef>
          <a:fontRef idx="minor">
            <a:schemeClr val="lt1"/>
          </a:fontRef>
        </p:style>
        <p:txBody>
          <a:bodyPr/>
          <a:lstStyle/>
          <a:p>
            <a:r>
              <a:rPr lang="en-GB" sz="1600" dirty="0"/>
              <a:t>Autonomy</a:t>
            </a:r>
          </a:p>
          <a:p>
            <a:endParaRPr lang="en-GB" sz="1600" dirty="0"/>
          </a:p>
          <a:p>
            <a:r>
              <a:rPr lang="en-GB" sz="1600" dirty="0"/>
              <a:t>Environmental mastery</a:t>
            </a:r>
          </a:p>
          <a:p>
            <a:endParaRPr lang="en-GB" sz="1600" dirty="0"/>
          </a:p>
          <a:p>
            <a:r>
              <a:rPr lang="en-GB" sz="1600" dirty="0"/>
              <a:t>Personal growth</a:t>
            </a:r>
          </a:p>
          <a:p>
            <a:endParaRPr lang="en-GB" sz="1600" dirty="0"/>
          </a:p>
          <a:p>
            <a:r>
              <a:rPr lang="en-GB" sz="1600" dirty="0"/>
              <a:t>Positive relations with others</a:t>
            </a:r>
          </a:p>
          <a:p>
            <a:endParaRPr lang="en-GB" sz="1600" dirty="0"/>
          </a:p>
          <a:p>
            <a:r>
              <a:rPr lang="en-GB" sz="1600" dirty="0"/>
              <a:t>Purpose in life</a:t>
            </a:r>
          </a:p>
          <a:p>
            <a:endParaRPr lang="en-GB" sz="1600" dirty="0"/>
          </a:p>
          <a:p>
            <a:r>
              <a:rPr lang="en-GB" sz="1600" dirty="0"/>
              <a:t>Self-acceptance</a:t>
            </a:r>
          </a:p>
          <a:p>
            <a:endParaRPr lang="en-GB" sz="1600" dirty="0"/>
          </a:p>
          <a:p>
            <a:endParaRPr lang="en-GB" sz="1600" dirty="0"/>
          </a:p>
          <a:p>
            <a:endParaRPr lang="en-GB" sz="1600" dirty="0"/>
          </a:p>
        </p:txBody>
      </p:sp>
      <p:sp>
        <p:nvSpPr>
          <p:cNvPr id="16" name="Arrow: Left-Right 15">
            <a:extLst>
              <a:ext uri="{FF2B5EF4-FFF2-40B4-BE49-F238E27FC236}">
                <a16:creationId xmlns:a16="http://schemas.microsoft.com/office/drawing/2014/main" id="{C4242244-5952-440C-B86E-E28CF369886F}"/>
              </a:ext>
            </a:extLst>
          </p:cNvPr>
          <p:cNvSpPr/>
          <p:nvPr/>
        </p:nvSpPr>
        <p:spPr>
          <a:xfrm>
            <a:off x="9282863" y="1555487"/>
            <a:ext cx="2586123" cy="934097"/>
          </a:xfrm>
          <a:prstGeom prst="leftRightArrow">
            <a:avLst/>
          </a:prstGeom>
          <a:gradFill>
            <a:gsLst>
              <a:gs pos="0">
                <a:schemeClr val="accent1">
                  <a:lumMod val="20000"/>
                  <a:lumOff val="80000"/>
                </a:schemeClr>
              </a:gs>
              <a:gs pos="50000">
                <a:schemeClr val="accent1">
                  <a:lumMod val="40000"/>
                  <a:lumOff val="60000"/>
                </a:schemeClr>
              </a:gs>
              <a:gs pos="100000">
                <a:schemeClr val="accent1">
                  <a:lumMod val="20000"/>
                  <a:lumOff val="80000"/>
                </a:schemeClr>
              </a:gs>
            </a:gsLst>
          </a:gradFill>
        </p:spPr>
        <p:style>
          <a:lnRef idx="0">
            <a:schemeClr val="lt1">
              <a:hueOff val="0"/>
              <a:satOff val="0"/>
              <a:lumOff val="0"/>
              <a:alphaOff val="0"/>
            </a:schemeClr>
          </a:lnRef>
          <a:fillRef idx="3">
            <a:schemeClr val="accent2">
              <a:tint val="40000"/>
              <a:hueOff val="0"/>
              <a:satOff val="0"/>
              <a:lumOff val="0"/>
              <a:alphaOff val="0"/>
            </a:schemeClr>
          </a:fillRef>
          <a:effectRef idx="2">
            <a:schemeClr val="accent2">
              <a:tint val="40000"/>
              <a:hueOff val="0"/>
              <a:satOff val="0"/>
              <a:lumOff val="0"/>
              <a:alphaOff val="0"/>
            </a:schemeClr>
          </a:effectRef>
          <a:fontRef idx="minor">
            <a:schemeClr val="dk1">
              <a:hueOff val="0"/>
              <a:satOff val="0"/>
              <a:lumOff val="0"/>
              <a:alphaOff val="0"/>
            </a:schemeClr>
          </a:fontRef>
        </p:style>
      </p:sp>
      <p:sp>
        <p:nvSpPr>
          <p:cNvPr id="17" name="TextBox 16">
            <a:extLst>
              <a:ext uri="{FF2B5EF4-FFF2-40B4-BE49-F238E27FC236}">
                <a16:creationId xmlns:a16="http://schemas.microsoft.com/office/drawing/2014/main" id="{F84FF82C-AA6A-4C62-BBFC-7A5773495FAC}"/>
              </a:ext>
            </a:extLst>
          </p:cNvPr>
          <p:cNvSpPr txBox="1"/>
          <p:nvPr/>
        </p:nvSpPr>
        <p:spPr>
          <a:xfrm>
            <a:off x="9324836" y="1816046"/>
            <a:ext cx="2502178" cy="369332"/>
          </a:xfrm>
          <a:prstGeom prst="rect">
            <a:avLst/>
          </a:prstGeom>
          <a:noFill/>
        </p:spPr>
        <p:txBody>
          <a:bodyPr wrap="square" rtlCol="0">
            <a:spAutoFit/>
          </a:bodyPr>
          <a:lstStyle/>
          <a:p>
            <a:pPr algn="ctr"/>
            <a:r>
              <a:rPr lang="en-GB" dirty="0"/>
              <a:t>Relationship Quality</a:t>
            </a:r>
          </a:p>
        </p:txBody>
      </p:sp>
      <p:sp>
        <p:nvSpPr>
          <p:cNvPr id="18" name="Rectangle: Rounded Corners 17">
            <a:extLst>
              <a:ext uri="{FF2B5EF4-FFF2-40B4-BE49-F238E27FC236}">
                <a16:creationId xmlns:a16="http://schemas.microsoft.com/office/drawing/2014/main" id="{BEA3E123-D8D6-4D52-9FF8-0AEFC6B84531}"/>
              </a:ext>
            </a:extLst>
          </p:cNvPr>
          <p:cNvSpPr/>
          <p:nvPr/>
        </p:nvSpPr>
        <p:spPr>
          <a:xfrm>
            <a:off x="9739112" y="2590101"/>
            <a:ext cx="1673623" cy="3663756"/>
          </a:xfrm>
          <a:prstGeom prst="roundRect">
            <a:avLst>
              <a:gd name="adj" fmla="val 10000"/>
            </a:avLst>
          </a:prstGeom>
          <a:gradFill>
            <a:gsLst>
              <a:gs pos="0">
                <a:schemeClr val="accent1">
                  <a:lumMod val="60000"/>
                  <a:lumOff val="40000"/>
                </a:schemeClr>
              </a:gs>
              <a:gs pos="50000">
                <a:schemeClr val="accent2">
                  <a:shade val="80000"/>
                  <a:hueOff val="13535"/>
                  <a:satOff val="521"/>
                  <a:lumOff val="4977"/>
                  <a:alphaOff val="0"/>
                  <a:satMod val="110000"/>
                  <a:lumMod val="100000"/>
                  <a:shade val="100000"/>
                </a:schemeClr>
              </a:gs>
              <a:gs pos="100000">
                <a:schemeClr val="accent1">
                  <a:lumMod val="75000"/>
                </a:schemeClr>
              </a:gs>
            </a:gsLst>
          </a:gradFill>
        </p:spPr>
        <p:style>
          <a:lnRef idx="0">
            <a:schemeClr val="lt1">
              <a:hueOff val="0"/>
              <a:satOff val="0"/>
              <a:lumOff val="0"/>
              <a:alphaOff val="0"/>
            </a:schemeClr>
          </a:lnRef>
          <a:fillRef idx="3">
            <a:schemeClr val="accent2">
              <a:shade val="80000"/>
              <a:hueOff val="13535"/>
              <a:satOff val="521"/>
              <a:lumOff val="4977"/>
              <a:alphaOff val="0"/>
            </a:schemeClr>
          </a:fillRef>
          <a:effectRef idx="2">
            <a:schemeClr val="accent2">
              <a:shade val="80000"/>
              <a:hueOff val="13535"/>
              <a:satOff val="521"/>
              <a:lumOff val="4977"/>
              <a:alphaOff val="0"/>
            </a:schemeClr>
          </a:effectRef>
          <a:fontRef idx="minor">
            <a:schemeClr val="lt1"/>
          </a:fontRef>
        </p:style>
        <p:txBody>
          <a:bodyPr/>
          <a:lstStyle/>
          <a:p>
            <a:r>
              <a:rPr lang="en-GB" dirty="0"/>
              <a:t>Closeness</a:t>
            </a:r>
          </a:p>
          <a:p>
            <a:endParaRPr lang="en-GB" dirty="0"/>
          </a:p>
          <a:p>
            <a:r>
              <a:rPr lang="en-GB" dirty="0"/>
              <a:t>Commitment</a:t>
            </a:r>
          </a:p>
          <a:p>
            <a:endParaRPr lang="en-GB" dirty="0"/>
          </a:p>
          <a:p>
            <a:r>
              <a:rPr lang="en-GB" dirty="0"/>
              <a:t>Love</a:t>
            </a:r>
          </a:p>
          <a:p>
            <a:endParaRPr lang="en-GB" dirty="0"/>
          </a:p>
          <a:p>
            <a:r>
              <a:rPr lang="en-GB" dirty="0"/>
              <a:t>Passion</a:t>
            </a:r>
          </a:p>
          <a:p>
            <a:endParaRPr lang="en-GB" dirty="0"/>
          </a:p>
          <a:p>
            <a:r>
              <a:rPr lang="en-GB" dirty="0"/>
              <a:t>Satisfaction</a:t>
            </a:r>
          </a:p>
          <a:p>
            <a:endParaRPr lang="en-GB" dirty="0"/>
          </a:p>
          <a:p>
            <a:r>
              <a:rPr lang="en-GB" dirty="0"/>
              <a:t>Trust</a:t>
            </a:r>
          </a:p>
          <a:p>
            <a:endParaRPr lang="en-GB" dirty="0"/>
          </a:p>
          <a:p>
            <a:endParaRPr lang="en-GB" dirty="0"/>
          </a:p>
        </p:txBody>
      </p:sp>
      <p:sp>
        <p:nvSpPr>
          <p:cNvPr id="19" name="Arrow: Left-Right 18">
            <a:extLst>
              <a:ext uri="{FF2B5EF4-FFF2-40B4-BE49-F238E27FC236}">
                <a16:creationId xmlns:a16="http://schemas.microsoft.com/office/drawing/2014/main" id="{6BB85554-FC49-4B61-BF7C-5BC375FF9627}"/>
              </a:ext>
            </a:extLst>
          </p:cNvPr>
          <p:cNvSpPr/>
          <p:nvPr/>
        </p:nvSpPr>
        <p:spPr>
          <a:xfrm>
            <a:off x="6373727" y="1555488"/>
            <a:ext cx="2586123" cy="934097"/>
          </a:xfrm>
          <a:prstGeom prst="leftRightArrow">
            <a:avLst/>
          </a:prstGeom>
          <a:gradFill>
            <a:gsLst>
              <a:gs pos="0">
                <a:schemeClr val="accent1">
                  <a:lumMod val="20000"/>
                  <a:lumOff val="80000"/>
                </a:schemeClr>
              </a:gs>
              <a:gs pos="50000">
                <a:schemeClr val="accent1">
                  <a:lumMod val="40000"/>
                  <a:lumOff val="60000"/>
                </a:schemeClr>
              </a:gs>
              <a:gs pos="100000">
                <a:schemeClr val="accent1">
                  <a:lumMod val="20000"/>
                  <a:lumOff val="80000"/>
                </a:schemeClr>
              </a:gs>
            </a:gsLst>
          </a:gradFill>
        </p:spPr>
        <p:style>
          <a:lnRef idx="0">
            <a:schemeClr val="lt1">
              <a:hueOff val="0"/>
              <a:satOff val="0"/>
              <a:lumOff val="0"/>
              <a:alphaOff val="0"/>
            </a:schemeClr>
          </a:lnRef>
          <a:fillRef idx="3">
            <a:schemeClr val="accent2">
              <a:tint val="40000"/>
              <a:hueOff val="0"/>
              <a:satOff val="0"/>
              <a:lumOff val="0"/>
              <a:alphaOff val="0"/>
            </a:schemeClr>
          </a:fillRef>
          <a:effectRef idx="2">
            <a:schemeClr val="accent2">
              <a:tint val="40000"/>
              <a:hueOff val="0"/>
              <a:satOff val="0"/>
              <a:lumOff val="0"/>
              <a:alphaOff val="0"/>
            </a:schemeClr>
          </a:effectRef>
          <a:fontRef idx="minor">
            <a:schemeClr val="dk1">
              <a:hueOff val="0"/>
              <a:satOff val="0"/>
              <a:lumOff val="0"/>
              <a:alphaOff val="0"/>
            </a:schemeClr>
          </a:fontRef>
        </p:style>
      </p:sp>
      <p:sp>
        <p:nvSpPr>
          <p:cNvPr id="20" name="TextBox 19">
            <a:extLst>
              <a:ext uri="{FF2B5EF4-FFF2-40B4-BE49-F238E27FC236}">
                <a16:creationId xmlns:a16="http://schemas.microsoft.com/office/drawing/2014/main" id="{B5443190-DBB6-4959-8675-FC737D4707BC}"/>
              </a:ext>
            </a:extLst>
          </p:cNvPr>
          <p:cNvSpPr txBox="1"/>
          <p:nvPr/>
        </p:nvSpPr>
        <p:spPr>
          <a:xfrm>
            <a:off x="6468646" y="1846477"/>
            <a:ext cx="2396282" cy="369332"/>
          </a:xfrm>
          <a:prstGeom prst="rect">
            <a:avLst/>
          </a:prstGeom>
          <a:noFill/>
        </p:spPr>
        <p:txBody>
          <a:bodyPr wrap="square" rtlCol="0">
            <a:spAutoFit/>
          </a:bodyPr>
          <a:lstStyle/>
          <a:p>
            <a:pPr algn="ctr"/>
            <a:r>
              <a:rPr lang="en-GB" dirty="0"/>
              <a:t>Psychological Wellbeing</a:t>
            </a:r>
          </a:p>
        </p:txBody>
      </p:sp>
      <p:sp>
        <p:nvSpPr>
          <p:cNvPr id="3" name="TextBox 2">
            <a:extLst>
              <a:ext uri="{FF2B5EF4-FFF2-40B4-BE49-F238E27FC236}">
                <a16:creationId xmlns:a16="http://schemas.microsoft.com/office/drawing/2014/main" id="{8421F2E8-ACE4-479C-BA3F-5829C1C6ED1A}"/>
              </a:ext>
            </a:extLst>
          </p:cNvPr>
          <p:cNvSpPr txBox="1"/>
          <p:nvPr/>
        </p:nvSpPr>
        <p:spPr>
          <a:xfrm>
            <a:off x="847250" y="6296702"/>
            <a:ext cx="2130804" cy="276999"/>
          </a:xfrm>
          <a:prstGeom prst="rect">
            <a:avLst/>
          </a:prstGeom>
          <a:noFill/>
        </p:spPr>
        <p:txBody>
          <a:bodyPr wrap="square" rtlCol="0">
            <a:spAutoFit/>
          </a:bodyPr>
          <a:lstStyle/>
          <a:p>
            <a:r>
              <a:rPr lang="en-GB" sz="1200" dirty="0">
                <a:cs typeface="Segoe UI Semilight" panose="020B0402040204020203" pitchFamily="34" charset="0"/>
              </a:rPr>
              <a:t>CompACT (Francis et al., 2016)</a:t>
            </a:r>
            <a:endParaRPr lang="en-GB" sz="1200" dirty="0"/>
          </a:p>
        </p:txBody>
      </p:sp>
      <p:sp>
        <p:nvSpPr>
          <p:cNvPr id="4" name="TextBox 3">
            <a:extLst>
              <a:ext uri="{FF2B5EF4-FFF2-40B4-BE49-F238E27FC236}">
                <a16:creationId xmlns:a16="http://schemas.microsoft.com/office/drawing/2014/main" id="{6C70623D-7AA2-46F4-8135-CC2A8B8D4634}"/>
              </a:ext>
            </a:extLst>
          </p:cNvPr>
          <p:cNvSpPr txBox="1"/>
          <p:nvPr/>
        </p:nvSpPr>
        <p:spPr>
          <a:xfrm>
            <a:off x="3757660" y="6295856"/>
            <a:ext cx="1971580" cy="923330"/>
          </a:xfrm>
          <a:prstGeom prst="rect">
            <a:avLst/>
          </a:prstGeom>
          <a:noFill/>
        </p:spPr>
        <p:txBody>
          <a:bodyPr wrap="square" rtlCol="0">
            <a:spAutoFit/>
          </a:bodyPr>
          <a:lstStyle/>
          <a:p>
            <a:r>
              <a:rPr lang="en-GB" sz="1200" dirty="0">
                <a:cs typeface="Segoe UI Semilight" panose="020B0402040204020203" pitchFamily="34" charset="0"/>
                <a:sym typeface="Wingdings" panose="05000000000000000000" pitchFamily="2" charset="2"/>
              </a:rPr>
              <a:t>PANAS (Watson et al., 1988)</a:t>
            </a:r>
          </a:p>
          <a:p>
            <a:r>
              <a:rPr lang="en-GB" sz="1200" dirty="0">
                <a:cs typeface="Segoe UI Semilight" panose="020B0402040204020203" pitchFamily="34" charset="0"/>
                <a:sym typeface="Wingdings" panose="05000000000000000000" pitchFamily="2" charset="2"/>
              </a:rPr>
              <a:t> </a:t>
            </a:r>
            <a:r>
              <a:rPr lang="en-GB" sz="1200" dirty="0"/>
              <a:t>SWLS </a:t>
            </a:r>
            <a:r>
              <a:rPr lang="en-GB" sz="1200" dirty="0">
                <a:cs typeface="Segoe UI Semilight" panose="020B0402040204020203" pitchFamily="34" charset="0"/>
                <a:sym typeface="Wingdings" panose="05000000000000000000" pitchFamily="2" charset="2"/>
              </a:rPr>
              <a:t>(Diener et al., 1985)</a:t>
            </a:r>
            <a:endParaRPr lang="en-GB" sz="1200" dirty="0">
              <a:cs typeface="Segoe UI Semilight" panose="020B0402040204020203" pitchFamily="34" charset="0"/>
            </a:endParaRPr>
          </a:p>
          <a:p>
            <a:endParaRPr lang="en-GB" sz="1200" dirty="0">
              <a:cs typeface="Segoe UI Semilight" panose="020B0402040204020203" pitchFamily="34" charset="0"/>
              <a:sym typeface="Wingdings" panose="05000000000000000000" pitchFamily="2" charset="2"/>
            </a:endParaRPr>
          </a:p>
          <a:p>
            <a:endParaRPr lang="en-GB" dirty="0"/>
          </a:p>
        </p:txBody>
      </p:sp>
      <p:sp>
        <p:nvSpPr>
          <p:cNvPr id="6" name="TextBox 5">
            <a:extLst>
              <a:ext uri="{FF2B5EF4-FFF2-40B4-BE49-F238E27FC236}">
                <a16:creationId xmlns:a16="http://schemas.microsoft.com/office/drawing/2014/main" id="{4D2EE2E2-9591-429A-9B1A-47CD947A8897}"/>
              </a:ext>
            </a:extLst>
          </p:cNvPr>
          <p:cNvSpPr txBox="1"/>
          <p:nvPr/>
        </p:nvSpPr>
        <p:spPr>
          <a:xfrm>
            <a:off x="9623689" y="6316561"/>
            <a:ext cx="1904468" cy="553998"/>
          </a:xfrm>
          <a:prstGeom prst="rect">
            <a:avLst/>
          </a:prstGeom>
          <a:noFill/>
        </p:spPr>
        <p:txBody>
          <a:bodyPr wrap="square" rtlCol="0">
            <a:spAutoFit/>
          </a:bodyPr>
          <a:lstStyle/>
          <a:p>
            <a:r>
              <a:rPr lang="en-GB" sz="1200" dirty="0">
                <a:cs typeface="Segoe UI Semilight" panose="020B0402040204020203" pitchFamily="34" charset="0"/>
                <a:sym typeface="Wingdings" panose="05000000000000000000" pitchFamily="2" charset="2"/>
              </a:rPr>
              <a:t>PRQC (Fletcher et al., 2000)</a:t>
            </a:r>
          </a:p>
          <a:p>
            <a:endParaRPr lang="en-GB" dirty="0"/>
          </a:p>
        </p:txBody>
      </p:sp>
      <p:sp>
        <p:nvSpPr>
          <p:cNvPr id="8" name="TextBox 7">
            <a:extLst>
              <a:ext uri="{FF2B5EF4-FFF2-40B4-BE49-F238E27FC236}">
                <a16:creationId xmlns:a16="http://schemas.microsoft.com/office/drawing/2014/main" id="{0ABF5406-FEAE-44D0-964D-993D64D1EDB4}"/>
              </a:ext>
            </a:extLst>
          </p:cNvPr>
          <p:cNvSpPr txBox="1"/>
          <p:nvPr/>
        </p:nvSpPr>
        <p:spPr>
          <a:xfrm>
            <a:off x="7016640" y="6318608"/>
            <a:ext cx="1300293" cy="553998"/>
          </a:xfrm>
          <a:prstGeom prst="rect">
            <a:avLst/>
          </a:prstGeom>
          <a:noFill/>
        </p:spPr>
        <p:txBody>
          <a:bodyPr wrap="square" rtlCol="0">
            <a:spAutoFit/>
          </a:bodyPr>
          <a:lstStyle/>
          <a:p>
            <a:r>
              <a:rPr lang="en-GB" sz="1200" dirty="0">
                <a:cs typeface="Segoe UI Semilight" panose="020B0402040204020203" pitchFamily="34" charset="0"/>
                <a:sym typeface="Wingdings" panose="05000000000000000000" pitchFamily="2" charset="2"/>
              </a:rPr>
              <a:t>PWBS </a:t>
            </a:r>
            <a:r>
              <a:rPr lang="en-GB" sz="1200" dirty="0">
                <a:cs typeface="Segoe UI Semilight" panose="020B0402040204020203" pitchFamily="34" charset="0"/>
              </a:rPr>
              <a:t>(</a:t>
            </a:r>
            <a:r>
              <a:rPr lang="en-GB" sz="1200" dirty="0" err="1">
                <a:cs typeface="Segoe UI Semilight" panose="020B0402040204020203" pitchFamily="34" charset="0"/>
              </a:rPr>
              <a:t>Ryff</a:t>
            </a:r>
            <a:r>
              <a:rPr lang="en-GB" sz="1200" dirty="0">
                <a:cs typeface="Segoe UI Semilight" panose="020B0402040204020203" pitchFamily="34" charset="0"/>
              </a:rPr>
              <a:t>, 1989)</a:t>
            </a:r>
          </a:p>
          <a:p>
            <a:endParaRPr lang="en-GB" dirty="0"/>
          </a:p>
        </p:txBody>
      </p:sp>
    </p:spTree>
    <p:extLst>
      <p:ext uri="{BB962C8B-B14F-4D97-AF65-F5344CB8AC3E}">
        <p14:creationId xmlns:p14="http://schemas.microsoft.com/office/powerpoint/2010/main" val="871130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B324CA3-F9DB-446C-BF5E-764E05175E84}"/>
              </a:ext>
            </a:extLst>
          </p:cNvPr>
          <p:cNvPicPr>
            <a:picLocks noGrp="1" noChangeAspect="1"/>
          </p:cNvPicPr>
          <p:nvPr>
            <p:ph idx="1"/>
          </p:nvPr>
        </p:nvPicPr>
        <p:blipFill>
          <a:blip r:embed="rId2">
            <a:alphaModFix amt="70000"/>
            <a:extLst>
              <a:ext uri="{28A0092B-C50C-407E-A947-70E740481C1C}">
                <a14:useLocalDpi xmlns:a14="http://schemas.microsoft.com/office/drawing/2010/main" val="0"/>
              </a:ext>
            </a:extLst>
          </a:blip>
          <a:stretch>
            <a:fillRect/>
          </a:stretch>
        </p:blipFill>
        <p:spPr>
          <a:xfrm>
            <a:off x="1" y="3939"/>
            <a:ext cx="12191999" cy="6854061"/>
          </a:xfrm>
        </p:spPr>
      </p:pic>
      <p:sp>
        <p:nvSpPr>
          <p:cNvPr id="2" name="Title 1">
            <a:extLst>
              <a:ext uri="{FF2B5EF4-FFF2-40B4-BE49-F238E27FC236}">
                <a16:creationId xmlns:a16="http://schemas.microsoft.com/office/drawing/2014/main" id="{EA87175B-051A-4BBE-99FF-3F0EF21E8948}"/>
              </a:ext>
            </a:extLst>
          </p:cNvPr>
          <p:cNvSpPr>
            <a:spLocks noGrp="1"/>
          </p:cNvSpPr>
          <p:nvPr>
            <p:ph type="title"/>
          </p:nvPr>
        </p:nvSpPr>
        <p:spPr/>
        <p:txBody>
          <a:bodyPr/>
          <a:lstStyle/>
          <a:p>
            <a:r>
              <a:rPr lang="en-GB" dirty="0"/>
              <a:t>Individual level study</a:t>
            </a:r>
          </a:p>
        </p:txBody>
      </p:sp>
      <p:sp>
        <p:nvSpPr>
          <p:cNvPr id="3" name="TextBox 2">
            <a:extLst>
              <a:ext uri="{FF2B5EF4-FFF2-40B4-BE49-F238E27FC236}">
                <a16:creationId xmlns:a16="http://schemas.microsoft.com/office/drawing/2014/main" id="{FBC8C4AF-4B0B-4AA0-BB9D-F8407E28CFCB}"/>
              </a:ext>
            </a:extLst>
          </p:cNvPr>
          <p:cNvSpPr txBox="1"/>
          <p:nvPr/>
        </p:nvSpPr>
        <p:spPr>
          <a:xfrm>
            <a:off x="937644" y="2487503"/>
            <a:ext cx="4290619" cy="4708981"/>
          </a:xfrm>
          <a:prstGeom prst="rect">
            <a:avLst/>
          </a:prstGeom>
          <a:noFill/>
        </p:spPr>
        <p:txBody>
          <a:bodyPr wrap="square" rtlCol="0">
            <a:spAutoFit/>
          </a:bodyPr>
          <a:lstStyle/>
          <a:p>
            <a:r>
              <a:rPr lang="en-GB" sz="2400" b="1" dirty="0"/>
              <a:t>Participants</a:t>
            </a:r>
          </a:p>
          <a:p>
            <a:endParaRPr lang="en-GB" sz="2400" dirty="0"/>
          </a:p>
          <a:p>
            <a:r>
              <a:rPr lang="en-GB" sz="2400" dirty="0"/>
              <a:t>1176 people in a romantic relationship</a:t>
            </a:r>
          </a:p>
          <a:p>
            <a:endParaRPr lang="en-GB" sz="2400" b="1" dirty="0"/>
          </a:p>
          <a:p>
            <a:r>
              <a:rPr lang="en-GB" sz="2400" dirty="0"/>
              <a:t>Gender: 678 female, 495 male, 2 genderqueer, 1 unreported</a:t>
            </a:r>
          </a:p>
          <a:p>
            <a:endParaRPr lang="en-GB" sz="2400" dirty="0"/>
          </a:p>
          <a:p>
            <a:r>
              <a:rPr lang="en-GB" sz="2400" dirty="0"/>
              <a:t>Age: 18-76 (</a:t>
            </a:r>
            <a:r>
              <a:rPr lang="en-GB" sz="2400" i="1" dirty="0" err="1"/>
              <a:t>M</a:t>
            </a:r>
            <a:r>
              <a:rPr lang="en-GB" sz="2400" i="1" baseline="-25000" dirty="0" err="1"/>
              <a:t>years</a:t>
            </a:r>
            <a:r>
              <a:rPr lang="en-GB" sz="2400" dirty="0"/>
              <a:t> = 36) </a:t>
            </a:r>
          </a:p>
          <a:p>
            <a:endParaRPr lang="en-GB" sz="2400" dirty="0"/>
          </a:p>
          <a:p>
            <a:endParaRPr lang="en-GB" sz="2400" dirty="0"/>
          </a:p>
          <a:p>
            <a:endParaRPr lang="en-GB" dirty="0"/>
          </a:p>
          <a:p>
            <a:endParaRPr lang="en-GB" dirty="0"/>
          </a:p>
        </p:txBody>
      </p:sp>
      <p:sp>
        <p:nvSpPr>
          <p:cNvPr id="9" name="TextBox 8">
            <a:extLst>
              <a:ext uri="{FF2B5EF4-FFF2-40B4-BE49-F238E27FC236}">
                <a16:creationId xmlns:a16="http://schemas.microsoft.com/office/drawing/2014/main" id="{55E54E4D-3671-44F3-A532-915948C07BED}"/>
              </a:ext>
            </a:extLst>
          </p:cNvPr>
          <p:cNvSpPr txBox="1"/>
          <p:nvPr/>
        </p:nvSpPr>
        <p:spPr>
          <a:xfrm>
            <a:off x="6033868" y="2836339"/>
            <a:ext cx="5352526" cy="2954655"/>
          </a:xfrm>
          <a:prstGeom prst="rect">
            <a:avLst/>
          </a:prstGeom>
          <a:noFill/>
        </p:spPr>
        <p:txBody>
          <a:bodyPr wrap="square" rtlCol="0">
            <a:spAutoFit/>
          </a:bodyPr>
          <a:lstStyle/>
          <a:p>
            <a:endParaRPr lang="en-GB" sz="2400" dirty="0"/>
          </a:p>
          <a:p>
            <a:r>
              <a:rPr lang="en-GB" sz="2400" dirty="0"/>
              <a:t>Relationship length: 1 month – 54 years</a:t>
            </a:r>
          </a:p>
          <a:p>
            <a:r>
              <a:rPr lang="en-GB" sz="2400" dirty="0"/>
              <a:t>(</a:t>
            </a:r>
            <a:r>
              <a:rPr lang="en-GB" sz="2400" i="1" dirty="0" err="1"/>
              <a:t>M</a:t>
            </a:r>
            <a:r>
              <a:rPr lang="en-GB" sz="2400" i="1" baseline="-25000" dirty="0" err="1"/>
              <a:t>years</a:t>
            </a:r>
            <a:r>
              <a:rPr lang="en-GB" sz="2400" dirty="0"/>
              <a:t> = 9)</a:t>
            </a:r>
          </a:p>
          <a:p>
            <a:endParaRPr lang="en-GB" sz="2400" dirty="0"/>
          </a:p>
          <a:p>
            <a:r>
              <a:rPr lang="en-GB" sz="2400" dirty="0"/>
              <a:t>82% Cohabiting</a:t>
            </a:r>
          </a:p>
          <a:p>
            <a:endParaRPr lang="en-GB" sz="2400" dirty="0"/>
          </a:p>
          <a:p>
            <a:r>
              <a:rPr lang="en-GB" sz="2400" dirty="0"/>
              <a:t>78% Caucasian</a:t>
            </a:r>
          </a:p>
          <a:p>
            <a:endParaRPr lang="en-GB" dirty="0"/>
          </a:p>
        </p:txBody>
      </p:sp>
      <p:sp>
        <p:nvSpPr>
          <p:cNvPr id="4" name="TextBox 3">
            <a:extLst>
              <a:ext uri="{FF2B5EF4-FFF2-40B4-BE49-F238E27FC236}">
                <a16:creationId xmlns:a16="http://schemas.microsoft.com/office/drawing/2014/main" id="{3D326345-4650-4E78-A29A-BD2DF82BC97A}"/>
              </a:ext>
            </a:extLst>
          </p:cNvPr>
          <p:cNvSpPr txBox="1"/>
          <p:nvPr/>
        </p:nvSpPr>
        <p:spPr>
          <a:xfrm>
            <a:off x="937645" y="1535837"/>
            <a:ext cx="9404840" cy="461665"/>
          </a:xfrm>
          <a:prstGeom prst="rect">
            <a:avLst/>
          </a:prstGeom>
          <a:noFill/>
        </p:spPr>
        <p:txBody>
          <a:bodyPr wrap="square" rtlCol="0">
            <a:spAutoFit/>
          </a:bodyPr>
          <a:lstStyle/>
          <a:p>
            <a:r>
              <a:rPr lang="en-GB" sz="2400" b="1" dirty="0"/>
              <a:t>Aim: </a:t>
            </a:r>
            <a:r>
              <a:rPr lang="en-GB" sz="2400" dirty="0"/>
              <a:t>To explore how measures were related</a:t>
            </a:r>
          </a:p>
        </p:txBody>
      </p:sp>
    </p:spTree>
    <p:extLst>
      <p:ext uri="{BB962C8B-B14F-4D97-AF65-F5344CB8AC3E}">
        <p14:creationId xmlns:p14="http://schemas.microsoft.com/office/powerpoint/2010/main" val="2186157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B324CA3-F9DB-446C-BF5E-764E05175E84}"/>
              </a:ext>
            </a:extLst>
          </p:cNvPr>
          <p:cNvPicPr>
            <a:picLocks noGrp="1" noChangeAspect="1"/>
          </p:cNvPicPr>
          <p:nvPr>
            <p:ph idx="1"/>
          </p:nvPr>
        </p:nvPicPr>
        <p:blipFill>
          <a:blip r:embed="rId2">
            <a:alphaModFix amt="70000"/>
            <a:extLst>
              <a:ext uri="{28A0092B-C50C-407E-A947-70E740481C1C}">
                <a14:useLocalDpi xmlns:a14="http://schemas.microsoft.com/office/drawing/2010/main" val="0"/>
              </a:ext>
            </a:extLst>
          </a:blip>
          <a:stretch>
            <a:fillRect/>
          </a:stretch>
        </p:blipFill>
        <p:spPr>
          <a:xfrm>
            <a:off x="-4" y="3939"/>
            <a:ext cx="12191999" cy="6854061"/>
          </a:xfrm>
        </p:spPr>
      </p:pic>
      <p:sp>
        <p:nvSpPr>
          <p:cNvPr id="11" name="TextBox 10">
            <a:extLst>
              <a:ext uri="{FF2B5EF4-FFF2-40B4-BE49-F238E27FC236}">
                <a16:creationId xmlns:a16="http://schemas.microsoft.com/office/drawing/2014/main" id="{9D10D800-EC91-48DE-B720-97A4817CBF49}"/>
              </a:ext>
            </a:extLst>
          </p:cNvPr>
          <p:cNvSpPr txBox="1"/>
          <p:nvPr/>
        </p:nvSpPr>
        <p:spPr>
          <a:xfrm>
            <a:off x="731241" y="6206274"/>
            <a:ext cx="2997200" cy="307777"/>
          </a:xfrm>
          <a:prstGeom prst="rect">
            <a:avLst/>
          </a:prstGeom>
          <a:noFill/>
        </p:spPr>
        <p:txBody>
          <a:bodyPr wrap="square" rtlCol="0">
            <a:spAutoFit/>
          </a:bodyPr>
          <a:lstStyle/>
          <a:p>
            <a:r>
              <a:rPr lang="en-GB" sz="1400" dirty="0"/>
              <a:t>** p&lt;.001</a:t>
            </a:r>
          </a:p>
        </p:txBody>
      </p:sp>
      <p:sp>
        <p:nvSpPr>
          <p:cNvPr id="2" name="TextBox 1">
            <a:extLst>
              <a:ext uri="{FF2B5EF4-FFF2-40B4-BE49-F238E27FC236}">
                <a16:creationId xmlns:a16="http://schemas.microsoft.com/office/drawing/2014/main" id="{8ADA8D1E-D874-4081-B6EE-49404CACE45A}"/>
              </a:ext>
            </a:extLst>
          </p:cNvPr>
          <p:cNvSpPr txBox="1"/>
          <p:nvPr/>
        </p:nvSpPr>
        <p:spPr>
          <a:xfrm>
            <a:off x="645952" y="343949"/>
            <a:ext cx="10764468" cy="769441"/>
          </a:xfrm>
          <a:prstGeom prst="rect">
            <a:avLst/>
          </a:prstGeom>
          <a:noFill/>
        </p:spPr>
        <p:txBody>
          <a:bodyPr wrap="square" rtlCol="0">
            <a:spAutoFit/>
          </a:bodyPr>
          <a:lstStyle/>
          <a:p>
            <a:r>
              <a:rPr lang="en-GB" sz="4400" dirty="0">
                <a:latin typeface="+mj-lt"/>
              </a:rPr>
              <a:t>Correlations between study variables</a:t>
            </a:r>
          </a:p>
        </p:txBody>
      </p:sp>
      <p:graphicFrame>
        <p:nvGraphicFramePr>
          <p:cNvPr id="6" name="Table 4">
            <a:extLst>
              <a:ext uri="{FF2B5EF4-FFF2-40B4-BE49-F238E27FC236}">
                <a16:creationId xmlns:a16="http://schemas.microsoft.com/office/drawing/2014/main" id="{E4C88196-D82F-4BB4-B5A4-49F7B5516A54}"/>
              </a:ext>
            </a:extLst>
          </p:cNvPr>
          <p:cNvGraphicFramePr>
            <a:graphicFrameLocks/>
          </p:cNvGraphicFramePr>
          <p:nvPr>
            <p:extLst>
              <p:ext uri="{D42A27DB-BD31-4B8C-83A1-F6EECF244321}">
                <p14:modId xmlns:p14="http://schemas.microsoft.com/office/powerpoint/2010/main" val="94925619"/>
              </p:ext>
            </p:extLst>
          </p:nvPr>
        </p:nvGraphicFramePr>
        <p:xfrm>
          <a:off x="838197" y="1239520"/>
          <a:ext cx="10515596" cy="4602480"/>
        </p:xfrm>
        <a:graphic>
          <a:graphicData uri="http://schemas.openxmlformats.org/drawingml/2006/table">
            <a:tbl>
              <a:tblPr firstRow="1" bandRow="1">
                <a:tableStyleId>{5C22544A-7EE6-4342-B048-85BDC9FD1C3A}</a:tableStyleId>
              </a:tblPr>
              <a:tblGrid>
                <a:gridCol w="1825104">
                  <a:extLst>
                    <a:ext uri="{9D8B030D-6E8A-4147-A177-3AD203B41FA5}">
                      <a16:colId xmlns:a16="http://schemas.microsoft.com/office/drawing/2014/main" val="1965170533"/>
                    </a:ext>
                  </a:extLst>
                </a:gridCol>
                <a:gridCol w="1363412">
                  <a:extLst>
                    <a:ext uri="{9D8B030D-6E8A-4147-A177-3AD203B41FA5}">
                      <a16:colId xmlns:a16="http://schemas.microsoft.com/office/drawing/2014/main" val="1557700807"/>
                    </a:ext>
                  </a:extLst>
                </a:gridCol>
                <a:gridCol w="1417739">
                  <a:extLst>
                    <a:ext uri="{9D8B030D-6E8A-4147-A177-3AD203B41FA5}">
                      <a16:colId xmlns:a16="http://schemas.microsoft.com/office/drawing/2014/main" val="4122186864"/>
                    </a:ext>
                  </a:extLst>
                </a:gridCol>
                <a:gridCol w="1402657">
                  <a:extLst>
                    <a:ext uri="{9D8B030D-6E8A-4147-A177-3AD203B41FA5}">
                      <a16:colId xmlns:a16="http://schemas.microsoft.com/office/drawing/2014/main" val="4223971143"/>
                    </a:ext>
                  </a:extLst>
                </a:gridCol>
                <a:gridCol w="1502228">
                  <a:extLst>
                    <a:ext uri="{9D8B030D-6E8A-4147-A177-3AD203B41FA5}">
                      <a16:colId xmlns:a16="http://schemas.microsoft.com/office/drawing/2014/main" val="1857577458"/>
                    </a:ext>
                  </a:extLst>
                </a:gridCol>
                <a:gridCol w="1502228">
                  <a:extLst>
                    <a:ext uri="{9D8B030D-6E8A-4147-A177-3AD203B41FA5}">
                      <a16:colId xmlns:a16="http://schemas.microsoft.com/office/drawing/2014/main" val="1280462641"/>
                    </a:ext>
                  </a:extLst>
                </a:gridCol>
                <a:gridCol w="1502228">
                  <a:extLst>
                    <a:ext uri="{9D8B030D-6E8A-4147-A177-3AD203B41FA5}">
                      <a16:colId xmlns:a16="http://schemas.microsoft.com/office/drawing/2014/main" val="3066033222"/>
                    </a:ext>
                  </a:extLst>
                </a:gridCol>
              </a:tblGrid>
              <a:tr h="370840">
                <a:tc>
                  <a:txBody>
                    <a:bodyPr/>
                    <a:lstStyle/>
                    <a:p>
                      <a:endParaRPr lang="en-GB" sz="2000"/>
                    </a:p>
                  </a:txBody>
                  <a:tcPr/>
                </a:tc>
                <a:tc>
                  <a:txBody>
                    <a:bodyPr/>
                    <a:lstStyle/>
                    <a:p>
                      <a:pPr algn="ctr"/>
                      <a:r>
                        <a:rPr lang="en-GB" sz="2000" dirty="0"/>
                        <a:t>PF</a:t>
                      </a:r>
                    </a:p>
                  </a:txBody>
                  <a:tcPr/>
                </a:tc>
                <a:tc>
                  <a:txBody>
                    <a:bodyPr/>
                    <a:lstStyle/>
                    <a:p>
                      <a:pPr algn="ctr"/>
                      <a:r>
                        <a:rPr lang="en-GB" sz="2000" dirty="0"/>
                        <a:t>PA</a:t>
                      </a:r>
                    </a:p>
                  </a:txBody>
                  <a:tcPr/>
                </a:tc>
                <a:tc>
                  <a:txBody>
                    <a:bodyPr/>
                    <a:lstStyle/>
                    <a:p>
                      <a:pPr algn="ctr"/>
                      <a:r>
                        <a:rPr lang="en-GB" sz="2000" dirty="0"/>
                        <a:t>NA</a:t>
                      </a:r>
                    </a:p>
                  </a:txBody>
                  <a:tcPr/>
                </a:tc>
                <a:tc>
                  <a:txBody>
                    <a:bodyPr/>
                    <a:lstStyle/>
                    <a:p>
                      <a:pPr algn="ctr"/>
                      <a:r>
                        <a:rPr lang="en-GB" sz="2000" dirty="0"/>
                        <a:t>SWL</a:t>
                      </a:r>
                    </a:p>
                  </a:txBody>
                  <a:tcPr/>
                </a:tc>
                <a:tc>
                  <a:txBody>
                    <a:bodyPr/>
                    <a:lstStyle/>
                    <a:p>
                      <a:pPr algn="ctr"/>
                      <a:r>
                        <a:rPr lang="en-GB" sz="2000" dirty="0"/>
                        <a:t>PW</a:t>
                      </a:r>
                    </a:p>
                  </a:txBody>
                  <a:tcPr/>
                </a:tc>
                <a:tc>
                  <a:txBody>
                    <a:bodyPr/>
                    <a:lstStyle/>
                    <a:p>
                      <a:pPr algn="ctr"/>
                      <a:r>
                        <a:rPr lang="en-GB" sz="2000" dirty="0"/>
                        <a:t>RQ</a:t>
                      </a:r>
                    </a:p>
                  </a:txBody>
                  <a:tcPr/>
                </a:tc>
                <a:extLst>
                  <a:ext uri="{0D108BD9-81ED-4DB2-BD59-A6C34878D82A}">
                    <a16:rowId xmlns:a16="http://schemas.microsoft.com/office/drawing/2014/main" val="462675313"/>
                  </a:ext>
                </a:extLst>
              </a:tr>
              <a:tr h="370840">
                <a:tc>
                  <a:txBody>
                    <a:bodyPr/>
                    <a:lstStyle/>
                    <a:p>
                      <a:r>
                        <a:rPr lang="en-GB" sz="2000" dirty="0"/>
                        <a:t>Psychological Flexibility (PF)</a:t>
                      </a:r>
                    </a:p>
                  </a:txBody>
                  <a:tcPr/>
                </a:tc>
                <a:tc>
                  <a:txBody>
                    <a:bodyPr/>
                    <a:lstStyle/>
                    <a:p>
                      <a:pPr algn="ctr"/>
                      <a:r>
                        <a:rPr lang="en-GB" sz="2000" dirty="0"/>
                        <a:t>-</a:t>
                      </a:r>
                    </a:p>
                  </a:txBody>
                  <a:tcPr/>
                </a:tc>
                <a:tc>
                  <a:txBody>
                    <a:bodyPr/>
                    <a:lstStyle/>
                    <a:p>
                      <a:pPr algn="ctr"/>
                      <a:r>
                        <a:rPr lang="en-GB" sz="2000" b="1" dirty="0"/>
                        <a:t>.33**</a:t>
                      </a:r>
                    </a:p>
                  </a:txBody>
                  <a:tcPr/>
                </a:tc>
                <a:tc>
                  <a:txBody>
                    <a:bodyPr/>
                    <a:lstStyle/>
                    <a:p>
                      <a:pPr algn="ctr"/>
                      <a:r>
                        <a:rPr lang="en-GB" sz="2000" b="1" dirty="0"/>
                        <a:t>-.54**</a:t>
                      </a:r>
                    </a:p>
                  </a:txBody>
                  <a:tcPr/>
                </a:tc>
                <a:tc>
                  <a:txBody>
                    <a:bodyPr/>
                    <a:lstStyle/>
                    <a:p>
                      <a:pPr algn="ctr"/>
                      <a:r>
                        <a:rPr lang="en-GB" sz="2000" b="1" dirty="0"/>
                        <a:t>.40**</a:t>
                      </a:r>
                    </a:p>
                  </a:txBody>
                  <a:tcPr/>
                </a:tc>
                <a:tc>
                  <a:txBody>
                    <a:bodyPr/>
                    <a:lstStyle/>
                    <a:p>
                      <a:pPr algn="ctr"/>
                      <a:r>
                        <a:rPr lang="en-GB" sz="2000" b="1" dirty="0"/>
                        <a:t>.80**</a:t>
                      </a:r>
                    </a:p>
                  </a:txBody>
                  <a:tcPr/>
                </a:tc>
                <a:tc>
                  <a:txBody>
                    <a:bodyPr/>
                    <a:lstStyle/>
                    <a:p>
                      <a:pPr algn="ctr"/>
                      <a:r>
                        <a:rPr lang="en-GB" sz="2000" b="1" dirty="0"/>
                        <a:t>.36**</a:t>
                      </a:r>
                    </a:p>
                  </a:txBody>
                  <a:tcPr/>
                </a:tc>
                <a:extLst>
                  <a:ext uri="{0D108BD9-81ED-4DB2-BD59-A6C34878D82A}">
                    <a16:rowId xmlns:a16="http://schemas.microsoft.com/office/drawing/2014/main" val="3084912363"/>
                  </a:ext>
                </a:extLst>
              </a:tr>
              <a:tr h="370840">
                <a:tc>
                  <a:txBody>
                    <a:bodyPr/>
                    <a:lstStyle/>
                    <a:p>
                      <a:r>
                        <a:rPr lang="en-GB" sz="2000" dirty="0"/>
                        <a:t>Positive Affect (PA)</a:t>
                      </a:r>
                    </a:p>
                  </a:txBody>
                  <a:tcPr/>
                </a:tc>
                <a:tc>
                  <a:txBody>
                    <a:bodyPr/>
                    <a:lstStyle/>
                    <a:p>
                      <a:pPr algn="ctr"/>
                      <a:endParaRPr lang="en-GB" sz="2000" dirty="0"/>
                    </a:p>
                  </a:txBody>
                  <a:tcPr/>
                </a:tc>
                <a:tc>
                  <a:txBody>
                    <a:bodyPr/>
                    <a:lstStyle/>
                    <a:p>
                      <a:pPr algn="ctr"/>
                      <a:r>
                        <a:rPr lang="en-GB" sz="2000" dirty="0"/>
                        <a:t>-</a:t>
                      </a:r>
                    </a:p>
                  </a:txBody>
                  <a:tcPr/>
                </a:tc>
                <a:tc>
                  <a:txBody>
                    <a:bodyPr/>
                    <a:lstStyle/>
                    <a:p>
                      <a:pPr algn="ctr"/>
                      <a:r>
                        <a:rPr lang="en-GB" sz="2000" dirty="0"/>
                        <a:t>-.13**</a:t>
                      </a:r>
                    </a:p>
                  </a:txBody>
                  <a:tcPr/>
                </a:tc>
                <a:tc>
                  <a:txBody>
                    <a:bodyPr/>
                    <a:lstStyle/>
                    <a:p>
                      <a:pPr algn="ctr"/>
                      <a:r>
                        <a:rPr lang="en-GB" sz="2000" b="1" dirty="0"/>
                        <a:t>.51**</a:t>
                      </a:r>
                    </a:p>
                  </a:txBody>
                  <a:tcPr/>
                </a:tc>
                <a:tc>
                  <a:txBody>
                    <a:bodyPr/>
                    <a:lstStyle/>
                    <a:p>
                      <a:pPr algn="ctr"/>
                      <a:r>
                        <a:rPr lang="en-GB" sz="2000" b="1" dirty="0"/>
                        <a:t>.48**</a:t>
                      </a:r>
                    </a:p>
                  </a:txBody>
                  <a:tcPr/>
                </a:tc>
                <a:tc>
                  <a:txBody>
                    <a:bodyPr/>
                    <a:lstStyle/>
                    <a:p>
                      <a:pPr algn="ctr"/>
                      <a:r>
                        <a:rPr lang="en-GB" sz="2000" b="1" dirty="0"/>
                        <a:t>.36**</a:t>
                      </a:r>
                    </a:p>
                  </a:txBody>
                  <a:tcPr/>
                </a:tc>
                <a:extLst>
                  <a:ext uri="{0D108BD9-81ED-4DB2-BD59-A6C34878D82A}">
                    <a16:rowId xmlns:a16="http://schemas.microsoft.com/office/drawing/2014/main" val="1749984347"/>
                  </a:ext>
                </a:extLst>
              </a:tr>
              <a:tr h="370840">
                <a:tc>
                  <a:txBody>
                    <a:bodyPr/>
                    <a:lstStyle/>
                    <a:p>
                      <a:r>
                        <a:rPr lang="en-GB" sz="2000" dirty="0"/>
                        <a:t>Negative Affect (NA)</a:t>
                      </a:r>
                    </a:p>
                  </a:txBody>
                  <a:tcPr/>
                </a:tc>
                <a:tc>
                  <a:txBody>
                    <a:bodyPr/>
                    <a:lstStyle/>
                    <a:p>
                      <a:pPr algn="ctr"/>
                      <a:endParaRPr lang="en-GB" sz="2000"/>
                    </a:p>
                  </a:txBody>
                  <a:tcPr/>
                </a:tc>
                <a:tc>
                  <a:txBody>
                    <a:bodyPr/>
                    <a:lstStyle/>
                    <a:p>
                      <a:pPr algn="ctr"/>
                      <a:endParaRPr lang="en-GB" sz="2000" dirty="0"/>
                    </a:p>
                  </a:txBody>
                  <a:tcPr/>
                </a:tc>
                <a:tc>
                  <a:txBody>
                    <a:bodyPr/>
                    <a:lstStyle/>
                    <a:p>
                      <a:pPr algn="ctr"/>
                      <a:r>
                        <a:rPr lang="en-GB" sz="2000" dirty="0"/>
                        <a:t>-</a:t>
                      </a:r>
                    </a:p>
                  </a:txBody>
                  <a:tcPr/>
                </a:tc>
                <a:tc>
                  <a:txBody>
                    <a:bodyPr/>
                    <a:lstStyle/>
                    <a:p>
                      <a:pPr algn="ctr"/>
                      <a:r>
                        <a:rPr lang="en-GB" sz="2000" b="1" dirty="0"/>
                        <a:t>-.31**</a:t>
                      </a:r>
                    </a:p>
                  </a:txBody>
                  <a:tcPr/>
                </a:tc>
                <a:tc>
                  <a:txBody>
                    <a:bodyPr/>
                    <a:lstStyle/>
                    <a:p>
                      <a:pPr algn="ctr"/>
                      <a:r>
                        <a:rPr lang="en-GB" sz="2000" b="1" dirty="0"/>
                        <a:t>-.55**</a:t>
                      </a:r>
                    </a:p>
                  </a:txBody>
                  <a:tcPr/>
                </a:tc>
                <a:tc>
                  <a:txBody>
                    <a:bodyPr/>
                    <a:lstStyle/>
                    <a:p>
                      <a:pPr algn="ctr"/>
                      <a:r>
                        <a:rPr lang="en-GB" sz="2000" dirty="0"/>
                        <a:t>-.26**</a:t>
                      </a:r>
                    </a:p>
                  </a:txBody>
                  <a:tcPr/>
                </a:tc>
                <a:extLst>
                  <a:ext uri="{0D108BD9-81ED-4DB2-BD59-A6C34878D82A}">
                    <a16:rowId xmlns:a16="http://schemas.microsoft.com/office/drawing/2014/main" val="1330509051"/>
                  </a:ext>
                </a:extLst>
              </a:tr>
              <a:tr h="370840">
                <a:tc>
                  <a:txBody>
                    <a:bodyPr/>
                    <a:lstStyle/>
                    <a:p>
                      <a:r>
                        <a:rPr lang="en-GB" sz="2000" dirty="0"/>
                        <a:t>Satisfaction with Life (SWL)</a:t>
                      </a:r>
                    </a:p>
                  </a:txBody>
                  <a:tcPr/>
                </a:tc>
                <a:tc>
                  <a:txBody>
                    <a:bodyPr/>
                    <a:lstStyle/>
                    <a:p>
                      <a:pPr algn="ctr"/>
                      <a:endParaRPr lang="en-GB" sz="2000"/>
                    </a:p>
                  </a:txBody>
                  <a:tcPr/>
                </a:tc>
                <a:tc>
                  <a:txBody>
                    <a:bodyPr/>
                    <a:lstStyle/>
                    <a:p>
                      <a:pPr algn="ctr"/>
                      <a:endParaRPr lang="en-GB" sz="2000"/>
                    </a:p>
                  </a:txBody>
                  <a:tcPr/>
                </a:tc>
                <a:tc>
                  <a:txBody>
                    <a:bodyPr/>
                    <a:lstStyle/>
                    <a:p>
                      <a:pPr algn="ctr"/>
                      <a:endParaRPr lang="en-GB" sz="2000" dirty="0"/>
                    </a:p>
                  </a:txBody>
                  <a:tcPr/>
                </a:tc>
                <a:tc>
                  <a:txBody>
                    <a:bodyPr/>
                    <a:lstStyle/>
                    <a:p>
                      <a:pPr algn="ctr"/>
                      <a:r>
                        <a:rPr lang="en-GB" sz="2000" dirty="0"/>
                        <a:t>-</a:t>
                      </a:r>
                    </a:p>
                  </a:txBody>
                  <a:tcPr/>
                </a:tc>
                <a:tc>
                  <a:txBody>
                    <a:bodyPr/>
                    <a:lstStyle/>
                    <a:p>
                      <a:pPr algn="ctr"/>
                      <a:r>
                        <a:rPr lang="en-GB" sz="2000" b="1" dirty="0"/>
                        <a:t>.61**</a:t>
                      </a:r>
                    </a:p>
                  </a:txBody>
                  <a:tcPr/>
                </a:tc>
                <a:tc>
                  <a:txBody>
                    <a:bodyPr/>
                    <a:lstStyle/>
                    <a:p>
                      <a:pPr algn="ctr"/>
                      <a:r>
                        <a:rPr lang="en-GB" sz="2000" b="1" dirty="0"/>
                        <a:t>.46**</a:t>
                      </a:r>
                    </a:p>
                  </a:txBody>
                  <a:tcPr/>
                </a:tc>
                <a:extLst>
                  <a:ext uri="{0D108BD9-81ED-4DB2-BD59-A6C34878D82A}">
                    <a16:rowId xmlns:a16="http://schemas.microsoft.com/office/drawing/2014/main" val="4273813287"/>
                  </a:ext>
                </a:extLst>
              </a:tr>
              <a:tr h="370840">
                <a:tc>
                  <a:txBody>
                    <a:bodyPr/>
                    <a:lstStyle/>
                    <a:p>
                      <a:r>
                        <a:rPr lang="en-GB" sz="2000" dirty="0"/>
                        <a:t>Psychological Wellbeing (PW)</a:t>
                      </a:r>
                    </a:p>
                  </a:txBody>
                  <a:tcPr/>
                </a:tc>
                <a:tc>
                  <a:txBody>
                    <a:bodyPr/>
                    <a:lstStyle/>
                    <a:p>
                      <a:pPr algn="ctr"/>
                      <a:endParaRPr lang="en-GB" sz="2000"/>
                    </a:p>
                  </a:txBody>
                  <a:tcPr/>
                </a:tc>
                <a:tc>
                  <a:txBody>
                    <a:bodyPr/>
                    <a:lstStyle/>
                    <a:p>
                      <a:pPr algn="ctr"/>
                      <a:endParaRPr lang="en-GB" sz="2000"/>
                    </a:p>
                  </a:txBody>
                  <a:tcPr/>
                </a:tc>
                <a:tc>
                  <a:txBody>
                    <a:bodyPr/>
                    <a:lstStyle/>
                    <a:p>
                      <a:pPr algn="ctr"/>
                      <a:endParaRPr lang="en-GB" sz="2000"/>
                    </a:p>
                  </a:txBody>
                  <a:tcPr/>
                </a:tc>
                <a:tc>
                  <a:txBody>
                    <a:bodyPr/>
                    <a:lstStyle/>
                    <a:p>
                      <a:pPr algn="ctr"/>
                      <a:endParaRPr lang="en-GB" sz="2000" dirty="0"/>
                    </a:p>
                  </a:txBody>
                  <a:tcPr/>
                </a:tc>
                <a:tc>
                  <a:txBody>
                    <a:bodyPr/>
                    <a:lstStyle/>
                    <a:p>
                      <a:pPr algn="ctr"/>
                      <a:r>
                        <a:rPr lang="en-GB" sz="2000" dirty="0"/>
                        <a:t>-</a:t>
                      </a:r>
                    </a:p>
                  </a:txBody>
                  <a:tcPr/>
                </a:tc>
                <a:tc>
                  <a:txBody>
                    <a:bodyPr/>
                    <a:lstStyle/>
                    <a:p>
                      <a:pPr algn="ctr"/>
                      <a:r>
                        <a:rPr lang="en-GB" sz="2000" b="1" dirty="0"/>
                        <a:t>.47**</a:t>
                      </a:r>
                    </a:p>
                  </a:txBody>
                  <a:tcPr/>
                </a:tc>
                <a:extLst>
                  <a:ext uri="{0D108BD9-81ED-4DB2-BD59-A6C34878D82A}">
                    <a16:rowId xmlns:a16="http://schemas.microsoft.com/office/drawing/2014/main" val="1545136818"/>
                  </a:ext>
                </a:extLst>
              </a:tr>
              <a:tr h="370840">
                <a:tc>
                  <a:txBody>
                    <a:bodyPr/>
                    <a:lstStyle/>
                    <a:p>
                      <a:r>
                        <a:rPr lang="en-GB" sz="2000" dirty="0"/>
                        <a:t>Relationship Quality (RQ)</a:t>
                      </a:r>
                    </a:p>
                  </a:txBody>
                  <a:tcPr/>
                </a:tc>
                <a:tc>
                  <a:txBody>
                    <a:bodyPr/>
                    <a:lstStyle/>
                    <a:p>
                      <a:pPr algn="ctr"/>
                      <a:endParaRPr lang="en-GB" sz="2000"/>
                    </a:p>
                  </a:txBody>
                  <a:tcPr/>
                </a:tc>
                <a:tc>
                  <a:txBody>
                    <a:bodyPr/>
                    <a:lstStyle/>
                    <a:p>
                      <a:pPr algn="ctr"/>
                      <a:endParaRPr lang="en-GB" sz="2000"/>
                    </a:p>
                  </a:txBody>
                  <a:tcPr/>
                </a:tc>
                <a:tc>
                  <a:txBody>
                    <a:bodyPr/>
                    <a:lstStyle/>
                    <a:p>
                      <a:pPr algn="ctr"/>
                      <a:endParaRPr lang="en-GB" sz="2000"/>
                    </a:p>
                  </a:txBody>
                  <a:tcPr/>
                </a:tc>
                <a:tc>
                  <a:txBody>
                    <a:bodyPr/>
                    <a:lstStyle/>
                    <a:p>
                      <a:pPr algn="ctr"/>
                      <a:endParaRPr lang="en-GB" sz="2000"/>
                    </a:p>
                  </a:txBody>
                  <a:tcPr/>
                </a:tc>
                <a:tc>
                  <a:txBody>
                    <a:bodyPr/>
                    <a:lstStyle/>
                    <a:p>
                      <a:pPr algn="ctr"/>
                      <a:endParaRPr lang="en-GB" sz="2000" dirty="0"/>
                    </a:p>
                  </a:txBody>
                  <a:tcPr/>
                </a:tc>
                <a:tc>
                  <a:txBody>
                    <a:bodyPr/>
                    <a:lstStyle/>
                    <a:p>
                      <a:pPr algn="ctr"/>
                      <a:r>
                        <a:rPr lang="en-GB" sz="2000" dirty="0"/>
                        <a:t>-</a:t>
                      </a:r>
                    </a:p>
                  </a:txBody>
                  <a:tcPr/>
                </a:tc>
                <a:extLst>
                  <a:ext uri="{0D108BD9-81ED-4DB2-BD59-A6C34878D82A}">
                    <a16:rowId xmlns:a16="http://schemas.microsoft.com/office/drawing/2014/main" val="2269063748"/>
                  </a:ext>
                </a:extLst>
              </a:tr>
            </a:tbl>
          </a:graphicData>
        </a:graphic>
      </p:graphicFrame>
    </p:spTree>
    <p:extLst>
      <p:ext uri="{BB962C8B-B14F-4D97-AF65-F5344CB8AC3E}">
        <p14:creationId xmlns:p14="http://schemas.microsoft.com/office/powerpoint/2010/main" val="667705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B324CA3-F9DB-446C-BF5E-764E05175E84}"/>
              </a:ext>
            </a:extLst>
          </p:cNvPr>
          <p:cNvPicPr>
            <a:picLocks noGrp="1" noChangeAspect="1"/>
          </p:cNvPicPr>
          <p:nvPr>
            <p:ph idx="1"/>
          </p:nvPr>
        </p:nvPicPr>
        <p:blipFill>
          <a:blip r:embed="rId2">
            <a:alphaModFix amt="70000"/>
            <a:extLst>
              <a:ext uri="{28A0092B-C50C-407E-A947-70E740481C1C}">
                <a14:useLocalDpi xmlns:a14="http://schemas.microsoft.com/office/drawing/2010/main" val="0"/>
              </a:ext>
            </a:extLst>
          </a:blip>
          <a:stretch>
            <a:fillRect/>
          </a:stretch>
        </p:blipFill>
        <p:spPr>
          <a:xfrm>
            <a:off x="1" y="0"/>
            <a:ext cx="12191999" cy="6854061"/>
          </a:xfrm>
        </p:spPr>
      </p:pic>
      <p:sp>
        <p:nvSpPr>
          <p:cNvPr id="2" name="Title 1">
            <a:extLst>
              <a:ext uri="{FF2B5EF4-FFF2-40B4-BE49-F238E27FC236}">
                <a16:creationId xmlns:a16="http://schemas.microsoft.com/office/drawing/2014/main" id="{EA87175B-051A-4BBE-99FF-3F0EF21E8948}"/>
              </a:ext>
            </a:extLst>
          </p:cNvPr>
          <p:cNvSpPr>
            <a:spLocks noGrp="1"/>
          </p:cNvSpPr>
          <p:nvPr>
            <p:ph type="title"/>
          </p:nvPr>
        </p:nvSpPr>
        <p:spPr/>
        <p:txBody>
          <a:bodyPr/>
          <a:lstStyle/>
          <a:p>
            <a:r>
              <a:rPr lang="en-GB" dirty="0"/>
              <a:t>Factor Analysis</a:t>
            </a:r>
          </a:p>
        </p:txBody>
      </p:sp>
      <p:sp>
        <p:nvSpPr>
          <p:cNvPr id="3" name="TextBox 2">
            <a:extLst>
              <a:ext uri="{FF2B5EF4-FFF2-40B4-BE49-F238E27FC236}">
                <a16:creationId xmlns:a16="http://schemas.microsoft.com/office/drawing/2014/main" id="{00FCC5DB-7720-49D0-8EFA-81912ACF7D82}"/>
              </a:ext>
            </a:extLst>
          </p:cNvPr>
          <p:cNvSpPr txBox="1"/>
          <p:nvPr/>
        </p:nvSpPr>
        <p:spPr>
          <a:xfrm>
            <a:off x="927100" y="1422400"/>
            <a:ext cx="10426700" cy="1200329"/>
          </a:xfrm>
          <a:prstGeom prst="rect">
            <a:avLst/>
          </a:prstGeom>
          <a:noFill/>
        </p:spPr>
        <p:txBody>
          <a:bodyPr wrap="square" rtlCol="0">
            <a:spAutoFit/>
          </a:bodyPr>
          <a:lstStyle/>
          <a:p>
            <a:endParaRPr lang="en-GB" sz="2400" dirty="0"/>
          </a:p>
          <a:p>
            <a:endParaRPr lang="en-GB" sz="2400" dirty="0"/>
          </a:p>
          <a:p>
            <a:endParaRPr lang="en-GB" sz="2400" dirty="0"/>
          </a:p>
        </p:txBody>
      </p:sp>
      <p:graphicFrame>
        <p:nvGraphicFramePr>
          <p:cNvPr id="4" name="Table 5">
            <a:extLst>
              <a:ext uri="{FF2B5EF4-FFF2-40B4-BE49-F238E27FC236}">
                <a16:creationId xmlns:a16="http://schemas.microsoft.com/office/drawing/2014/main" id="{0F4FFDF6-5646-49D7-9F11-31F6FA11FC50}"/>
              </a:ext>
            </a:extLst>
          </p:cNvPr>
          <p:cNvGraphicFramePr>
            <a:graphicFrameLocks noGrp="1"/>
          </p:cNvGraphicFramePr>
          <p:nvPr>
            <p:extLst>
              <p:ext uri="{D42A27DB-BD31-4B8C-83A1-F6EECF244321}">
                <p14:modId xmlns:p14="http://schemas.microsoft.com/office/powerpoint/2010/main" val="4197634672"/>
              </p:ext>
            </p:extLst>
          </p:nvPr>
        </p:nvGraphicFramePr>
        <p:xfrm>
          <a:off x="1075303" y="1535388"/>
          <a:ext cx="9542390" cy="4358637"/>
        </p:xfrm>
        <a:graphic>
          <a:graphicData uri="http://schemas.openxmlformats.org/drawingml/2006/table">
            <a:tbl>
              <a:tblPr firstRow="1" bandRow="1">
                <a:tableStyleId>{5C22544A-7EE6-4342-B048-85BDC9FD1C3A}</a:tableStyleId>
              </a:tblPr>
              <a:tblGrid>
                <a:gridCol w="1702527">
                  <a:extLst>
                    <a:ext uri="{9D8B030D-6E8A-4147-A177-3AD203B41FA5}">
                      <a16:colId xmlns:a16="http://schemas.microsoft.com/office/drawing/2014/main" val="961324332"/>
                    </a:ext>
                  </a:extLst>
                </a:gridCol>
                <a:gridCol w="1729987">
                  <a:extLst>
                    <a:ext uri="{9D8B030D-6E8A-4147-A177-3AD203B41FA5}">
                      <a16:colId xmlns:a16="http://schemas.microsoft.com/office/drawing/2014/main" val="4292609795"/>
                    </a:ext>
                  </a:extLst>
                </a:gridCol>
                <a:gridCol w="1675068">
                  <a:extLst>
                    <a:ext uri="{9D8B030D-6E8A-4147-A177-3AD203B41FA5}">
                      <a16:colId xmlns:a16="http://schemas.microsoft.com/office/drawing/2014/main" val="4135017779"/>
                    </a:ext>
                  </a:extLst>
                </a:gridCol>
                <a:gridCol w="1614915">
                  <a:extLst>
                    <a:ext uri="{9D8B030D-6E8A-4147-A177-3AD203B41FA5}">
                      <a16:colId xmlns:a16="http://schemas.microsoft.com/office/drawing/2014/main" val="976805047"/>
                    </a:ext>
                  </a:extLst>
                </a:gridCol>
                <a:gridCol w="1587500">
                  <a:extLst>
                    <a:ext uri="{9D8B030D-6E8A-4147-A177-3AD203B41FA5}">
                      <a16:colId xmlns:a16="http://schemas.microsoft.com/office/drawing/2014/main" val="4264886197"/>
                    </a:ext>
                  </a:extLst>
                </a:gridCol>
                <a:gridCol w="1232393">
                  <a:extLst>
                    <a:ext uri="{9D8B030D-6E8A-4147-A177-3AD203B41FA5}">
                      <a16:colId xmlns:a16="http://schemas.microsoft.com/office/drawing/2014/main" val="1755557813"/>
                    </a:ext>
                  </a:extLst>
                </a:gridCol>
              </a:tblGrid>
              <a:tr h="518157">
                <a:tc>
                  <a:txBody>
                    <a:bodyPr/>
                    <a:lstStyle/>
                    <a:p>
                      <a:r>
                        <a:rPr lang="en-GB" sz="2000" dirty="0"/>
                        <a:t>Factor 1</a:t>
                      </a:r>
                    </a:p>
                  </a:txBody>
                  <a:tcPr/>
                </a:tc>
                <a:tc>
                  <a:txBody>
                    <a:bodyPr/>
                    <a:lstStyle/>
                    <a:p>
                      <a:r>
                        <a:rPr lang="en-GB" sz="2000" dirty="0"/>
                        <a:t>Factor 2</a:t>
                      </a:r>
                    </a:p>
                  </a:txBody>
                  <a:tcPr/>
                </a:tc>
                <a:tc>
                  <a:txBody>
                    <a:bodyPr/>
                    <a:lstStyle/>
                    <a:p>
                      <a:r>
                        <a:rPr lang="en-GB" sz="2000" dirty="0"/>
                        <a:t>Factor 3</a:t>
                      </a:r>
                    </a:p>
                  </a:txBody>
                  <a:tcPr/>
                </a:tc>
                <a:tc>
                  <a:txBody>
                    <a:bodyPr/>
                    <a:lstStyle/>
                    <a:p>
                      <a:r>
                        <a:rPr lang="en-GB" sz="2000" dirty="0"/>
                        <a:t>Factor 4</a:t>
                      </a:r>
                    </a:p>
                  </a:txBody>
                  <a:tcPr/>
                </a:tc>
                <a:tc>
                  <a:txBody>
                    <a:bodyPr/>
                    <a:lstStyle/>
                    <a:p>
                      <a:r>
                        <a:rPr lang="en-GB" sz="2000" dirty="0"/>
                        <a:t>Factor 5</a:t>
                      </a:r>
                    </a:p>
                  </a:txBody>
                  <a:tcPr/>
                </a:tc>
                <a:tc>
                  <a:txBody>
                    <a:bodyPr/>
                    <a:lstStyle/>
                    <a:p>
                      <a:r>
                        <a:rPr lang="en-GB" sz="2000" dirty="0"/>
                        <a:t>Factor 6</a:t>
                      </a:r>
                    </a:p>
                  </a:txBody>
                  <a:tcPr/>
                </a:tc>
                <a:extLst>
                  <a:ext uri="{0D108BD9-81ED-4DB2-BD59-A6C34878D82A}">
                    <a16:rowId xmlns:a16="http://schemas.microsoft.com/office/drawing/2014/main" val="2763666336"/>
                  </a:ext>
                </a:extLst>
              </a:tr>
              <a:tr h="894353">
                <a:tc>
                  <a:txBody>
                    <a:bodyPr/>
                    <a:lstStyle/>
                    <a:p>
                      <a:r>
                        <a:rPr lang="en-GB" sz="2000" dirty="0"/>
                        <a:t>Life Satisfaction</a:t>
                      </a:r>
                    </a:p>
                    <a:p>
                      <a:endParaRPr lang="en-GB" sz="2000" dirty="0"/>
                    </a:p>
                    <a:p>
                      <a:endParaRPr lang="en-GB" sz="2000" dirty="0"/>
                    </a:p>
                    <a:p>
                      <a:endParaRPr lang="en-GB" sz="2000" dirty="0"/>
                    </a:p>
                  </a:txBody>
                  <a:tcPr/>
                </a:tc>
                <a:tc>
                  <a:txBody>
                    <a:bodyPr/>
                    <a:lstStyle/>
                    <a:p>
                      <a:r>
                        <a:rPr lang="en-GB" sz="2000" dirty="0"/>
                        <a:t>Relationship Quality</a:t>
                      </a:r>
                    </a:p>
                    <a:p>
                      <a:endParaRPr lang="en-GB" sz="2000" dirty="0"/>
                    </a:p>
                    <a:p>
                      <a:endParaRPr lang="en-GB" sz="2000" dirty="0"/>
                    </a:p>
                    <a:p>
                      <a:endParaRPr lang="en-GB" sz="2000" dirty="0"/>
                    </a:p>
                    <a:p>
                      <a:endParaRPr lang="en-GB" sz="2000" dirty="0"/>
                    </a:p>
                    <a:p>
                      <a:endParaRPr lang="en-GB" sz="2000" dirty="0"/>
                    </a:p>
                  </a:txBody>
                  <a:tcPr/>
                </a:tc>
                <a:tc>
                  <a:txBody>
                    <a:bodyPr/>
                    <a:lstStyle/>
                    <a:p>
                      <a:r>
                        <a:rPr lang="en-GB" sz="2000" dirty="0"/>
                        <a:t>Positive Affect</a:t>
                      </a:r>
                    </a:p>
                  </a:txBody>
                  <a:tcPr/>
                </a:tc>
                <a:tc>
                  <a:txBody>
                    <a:bodyPr/>
                    <a:lstStyle/>
                    <a:p>
                      <a:r>
                        <a:rPr lang="en-GB" sz="2000" dirty="0"/>
                        <a:t>Valued Action</a:t>
                      </a:r>
                    </a:p>
                  </a:txBody>
                  <a:tcPr/>
                </a:tc>
                <a:tc>
                  <a:txBody>
                    <a:bodyPr/>
                    <a:lstStyle/>
                    <a:p>
                      <a:r>
                        <a:rPr lang="en-GB" sz="2000" dirty="0"/>
                        <a:t>Behavioural Awareness/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Openness to Experience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dirty="0"/>
                    </a:p>
                  </a:txBody>
                  <a:tcPr/>
                </a:tc>
                <a:tc>
                  <a:txBody>
                    <a:bodyPr/>
                    <a:lstStyle/>
                    <a:p>
                      <a:r>
                        <a:rPr lang="en-GB" sz="2000" dirty="0"/>
                        <a:t>Negative Affect</a:t>
                      </a:r>
                    </a:p>
                  </a:txBody>
                  <a:tcPr/>
                </a:tc>
                <a:extLst>
                  <a:ext uri="{0D108BD9-81ED-4DB2-BD59-A6C34878D82A}">
                    <a16:rowId xmlns:a16="http://schemas.microsoft.com/office/drawing/2014/main" val="3070977821"/>
                  </a:ext>
                </a:extLst>
              </a:tr>
              <a:tr h="10150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Psychological Wellbeing</a:t>
                      </a:r>
                    </a:p>
                    <a:p>
                      <a:endParaRPr lang="en-GB" sz="2000" dirty="0"/>
                    </a:p>
                  </a:txBody>
                  <a:tcPr/>
                </a:tc>
                <a:tc>
                  <a:txBody>
                    <a:bodyPr/>
                    <a:lstStyle/>
                    <a:p>
                      <a:endParaRPr lang="en-GB" sz="2000" dirty="0"/>
                    </a:p>
                  </a:txBody>
                  <a:tcPr/>
                </a:tc>
                <a:tc>
                  <a:txBody>
                    <a:bodyPr/>
                    <a:lstStyle/>
                    <a:p>
                      <a:endParaRPr lang="en-GB"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Psychological Wellbeing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dirty="0"/>
                    </a:p>
                    <a:p>
                      <a:endParaRPr lang="en-GB"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Psychological Wellbeing</a:t>
                      </a:r>
                    </a:p>
                  </a:txBody>
                  <a:tcPr/>
                </a:tc>
                <a:tc>
                  <a:txBody>
                    <a:bodyPr/>
                    <a:lstStyle/>
                    <a:p>
                      <a:endParaRPr lang="en-GB" sz="2000" dirty="0"/>
                    </a:p>
                  </a:txBody>
                  <a:tcPr/>
                </a:tc>
                <a:extLst>
                  <a:ext uri="{0D108BD9-81ED-4DB2-BD59-A6C34878D82A}">
                    <a16:rowId xmlns:a16="http://schemas.microsoft.com/office/drawing/2014/main" val="1327156414"/>
                  </a:ext>
                </a:extLst>
              </a:tr>
            </a:tbl>
          </a:graphicData>
        </a:graphic>
      </p:graphicFrame>
      <p:sp>
        <p:nvSpPr>
          <p:cNvPr id="6" name="TextBox 5">
            <a:extLst>
              <a:ext uri="{FF2B5EF4-FFF2-40B4-BE49-F238E27FC236}">
                <a16:creationId xmlns:a16="http://schemas.microsoft.com/office/drawing/2014/main" id="{34A72E77-A766-4450-8572-621504BDBF89}"/>
              </a:ext>
            </a:extLst>
          </p:cNvPr>
          <p:cNvSpPr txBox="1"/>
          <p:nvPr/>
        </p:nvSpPr>
        <p:spPr>
          <a:xfrm>
            <a:off x="1062603" y="3876792"/>
            <a:ext cx="1464816" cy="400110"/>
          </a:xfrm>
          <a:prstGeom prst="rect">
            <a:avLst/>
          </a:prstGeom>
          <a:noFill/>
        </p:spPr>
        <p:txBody>
          <a:bodyPr wrap="square" rtlCol="0">
            <a:spAutoFit/>
          </a:bodyPr>
          <a:lstStyle/>
          <a:p>
            <a:r>
              <a:rPr lang="en-GB" sz="2000" dirty="0"/>
              <a:t>IWM: .68 </a:t>
            </a:r>
          </a:p>
        </p:txBody>
      </p:sp>
      <p:sp>
        <p:nvSpPr>
          <p:cNvPr id="7" name="TextBox 6">
            <a:extLst>
              <a:ext uri="{FF2B5EF4-FFF2-40B4-BE49-F238E27FC236}">
                <a16:creationId xmlns:a16="http://schemas.microsoft.com/office/drawing/2014/main" id="{6C3815EA-9066-45E0-90BA-B41685F04BE3}"/>
              </a:ext>
            </a:extLst>
          </p:cNvPr>
          <p:cNvSpPr txBox="1"/>
          <p:nvPr/>
        </p:nvSpPr>
        <p:spPr>
          <a:xfrm>
            <a:off x="9406761" y="3874234"/>
            <a:ext cx="1464816" cy="400110"/>
          </a:xfrm>
          <a:prstGeom prst="rect">
            <a:avLst/>
          </a:prstGeom>
          <a:noFill/>
        </p:spPr>
        <p:txBody>
          <a:bodyPr wrap="square" rtlCol="0">
            <a:spAutoFit/>
          </a:bodyPr>
          <a:lstStyle/>
          <a:p>
            <a:r>
              <a:rPr lang="en-GB" sz="2000" dirty="0"/>
              <a:t>IWM: .74 </a:t>
            </a:r>
          </a:p>
        </p:txBody>
      </p:sp>
      <p:sp>
        <p:nvSpPr>
          <p:cNvPr id="8" name="TextBox 7">
            <a:extLst>
              <a:ext uri="{FF2B5EF4-FFF2-40B4-BE49-F238E27FC236}">
                <a16:creationId xmlns:a16="http://schemas.microsoft.com/office/drawing/2014/main" id="{4E1E355F-5108-4243-BC0D-8BF768933245}"/>
              </a:ext>
            </a:extLst>
          </p:cNvPr>
          <p:cNvSpPr txBox="1"/>
          <p:nvPr/>
        </p:nvSpPr>
        <p:spPr>
          <a:xfrm>
            <a:off x="7867844" y="3874234"/>
            <a:ext cx="1464816" cy="400110"/>
          </a:xfrm>
          <a:prstGeom prst="rect">
            <a:avLst/>
          </a:prstGeom>
          <a:noFill/>
        </p:spPr>
        <p:txBody>
          <a:bodyPr wrap="square" rtlCol="0">
            <a:spAutoFit/>
          </a:bodyPr>
          <a:lstStyle/>
          <a:p>
            <a:r>
              <a:rPr lang="en-GB" sz="2000" dirty="0"/>
              <a:t>IWM: .59  </a:t>
            </a:r>
          </a:p>
        </p:txBody>
      </p:sp>
      <p:sp>
        <p:nvSpPr>
          <p:cNvPr id="9" name="TextBox 8">
            <a:extLst>
              <a:ext uri="{FF2B5EF4-FFF2-40B4-BE49-F238E27FC236}">
                <a16:creationId xmlns:a16="http://schemas.microsoft.com/office/drawing/2014/main" id="{75637EC3-C336-4A72-A259-09116429020D}"/>
              </a:ext>
            </a:extLst>
          </p:cNvPr>
          <p:cNvSpPr txBox="1"/>
          <p:nvPr/>
        </p:nvSpPr>
        <p:spPr>
          <a:xfrm>
            <a:off x="6149144" y="3874234"/>
            <a:ext cx="1464816" cy="400110"/>
          </a:xfrm>
          <a:prstGeom prst="rect">
            <a:avLst/>
          </a:prstGeom>
          <a:noFill/>
        </p:spPr>
        <p:txBody>
          <a:bodyPr wrap="square" rtlCol="0">
            <a:spAutoFit/>
          </a:bodyPr>
          <a:lstStyle/>
          <a:p>
            <a:r>
              <a:rPr lang="en-GB" sz="2000" dirty="0"/>
              <a:t>IWM: .62 </a:t>
            </a:r>
          </a:p>
        </p:txBody>
      </p:sp>
      <p:sp>
        <p:nvSpPr>
          <p:cNvPr id="10" name="TextBox 9">
            <a:extLst>
              <a:ext uri="{FF2B5EF4-FFF2-40B4-BE49-F238E27FC236}">
                <a16:creationId xmlns:a16="http://schemas.microsoft.com/office/drawing/2014/main" id="{47F2A8C3-81E7-40CD-9F8A-49319033DA0B}"/>
              </a:ext>
            </a:extLst>
          </p:cNvPr>
          <p:cNvSpPr txBox="1"/>
          <p:nvPr/>
        </p:nvSpPr>
        <p:spPr>
          <a:xfrm>
            <a:off x="4491845" y="3874730"/>
            <a:ext cx="1464816" cy="400110"/>
          </a:xfrm>
          <a:prstGeom prst="rect">
            <a:avLst/>
          </a:prstGeom>
          <a:noFill/>
        </p:spPr>
        <p:txBody>
          <a:bodyPr wrap="square" rtlCol="0">
            <a:spAutoFit/>
          </a:bodyPr>
          <a:lstStyle/>
          <a:p>
            <a:r>
              <a:rPr lang="en-GB" sz="2000" dirty="0"/>
              <a:t>IWM: .72 </a:t>
            </a:r>
          </a:p>
        </p:txBody>
      </p:sp>
      <p:sp>
        <p:nvSpPr>
          <p:cNvPr id="11" name="TextBox 10">
            <a:extLst>
              <a:ext uri="{FF2B5EF4-FFF2-40B4-BE49-F238E27FC236}">
                <a16:creationId xmlns:a16="http://schemas.microsoft.com/office/drawing/2014/main" id="{AEDB9C6C-CC86-4950-B9C3-88CA778B75A6}"/>
              </a:ext>
            </a:extLst>
          </p:cNvPr>
          <p:cNvSpPr txBox="1"/>
          <p:nvPr/>
        </p:nvSpPr>
        <p:spPr>
          <a:xfrm>
            <a:off x="2783574" y="3922416"/>
            <a:ext cx="1464816" cy="400110"/>
          </a:xfrm>
          <a:prstGeom prst="rect">
            <a:avLst/>
          </a:prstGeom>
          <a:noFill/>
        </p:spPr>
        <p:txBody>
          <a:bodyPr wrap="square" rtlCol="0">
            <a:spAutoFit/>
          </a:bodyPr>
          <a:lstStyle/>
          <a:p>
            <a:r>
              <a:rPr lang="en-GB" sz="2000" dirty="0"/>
              <a:t>IWM: .75 </a:t>
            </a:r>
          </a:p>
        </p:txBody>
      </p:sp>
      <p:sp>
        <p:nvSpPr>
          <p:cNvPr id="12" name="TextBox 11">
            <a:extLst>
              <a:ext uri="{FF2B5EF4-FFF2-40B4-BE49-F238E27FC236}">
                <a16:creationId xmlns:a16="http://schemas.microsoft.com/office/drawing/2014/main" id="{61E8334D-C71E-40A4-8D15-1D8BE65014ED}"/>
              </a:ext>
            </a:extLst>
          </p:cNvPr>
          <p:cNvSpPr txBox="1"/>
          <p:nvPr/>
        </p:nvSpPr>
        <p:spPr>
          <a:xfrm>
            <a:off x="7867844" y="5524338"/>
            <a:ext cx="1464816" cy="400110"/>
          </a:xfrm>
          <a:prstGeom prst="rect">
            <a:avLst/>
          </a:prstGeom>
          <a:noFill/>
        </p:spPr>
        <p:txBody>
          <a:bodyPr wrap="square" rtlCol="0">
            <a:spAutoFit/>
          </a:bodyPr>
          <a:lstStyle/>
          <a:p>
            <a:r>
              <a:rPr lang="en-GB" sz="2000" dirty="0"/>
              <a:t>IWM: .36 </a:t>
            </a:r>
          </a:p>
        </p:txBody>
      </p:sp>
      <p:sp>
        <p:nvSpPr>
          <p:cNvPr id="13" name="TextBox 12">
            <a:extLst>
              <a:ext uri="{FF2B5EF4-FFF2-40B4-BE49-F238E27FC236}">
                <a16:creationId xmlns:a16="http://schemas.microsoft.com/office/drawing/2014/main" id="{C8022031-4F4E-425F-9380-B94215B38DC7}"/>
              </a:ext>
            </a:extLst>
          </p:cNvPr>
          <p:cNvSpPr txBox="1"/>
          <p:nvPr/>
        </p:nvSpPr>
        <p:spPr>
          <a:xfrm>
            <a:off x="6140450" y="5524338"/>
            <a:ext cx="1464816" cy="400110"/>
          </a:xfrm>
          <a:prstGeom prst="rect">
            <a:avLst/>
          </a:prstGeom>
          <a:noFill/>
        </p:spPr>
        <p:txBody>
          <a:bodyPr wrap="square" rtlCol="0">
            <a:spAutoFit/>
          </a:bodyPr>
          <a:lstStyle/>
          <a:p>
            <a:r>
              <a:rPr lang="en-GB" sz="2000" dirty="0"/>
              <a:t>IWM: .41 </a:t>
            </a:r>
          </a:p>
        </p:txBody>
      </p:sp>
      <p:sp>
        <p:nvSpPr>
          <p:cNvPr id="14" name="TextBox 13">
            <a:extLst>
              <a:ext uri="{FF2B5EF4-FFF2-40B4-BE49-F238E27FC236}">
                <a16:creationId xmlns:a16="http://schemas.microsoft.com/office/drawing/2014/main" id="{58019854-98B6-4538-9E9D-A7A9A0622ADB}"/>
              </a:ext>
            </a:extLst>
          </p:cNvPr>
          <p:cNvSpPr txBox="1"/>
          <p:nvPr/>
        </p:nvSpPr>
        <p:spPr>
          <a:xfrm>
            <a:off x="1075303" y="5539531"/>
            <a:ext cx="1464816" cy="400110"/>
          </a:xfrm>
          <a:prstGeom prst="rect">
            <a:avLst/>
          </a:prstGeom>
          <a:noFill/>
        </p:spPr>
        <p:txBody>
          <a:bodyPr wrap="square" rtlCol="0">
            <a:spAutoFit/>
          </a:bodyPr>
          <a:lstStyle/>
          <a:p>
            <a:r>
              <a:rPr lang="en-GB" sz="2000" dirty="0"/>
              <a:t>IWM: .40 </a:t>
            </a:r>
          </a:p>
        </p:txBody>
      </p:sp>
      <p:sp>
        <p:nvSpPr>
          <p:cNvPr id="15" name="TextBox 14">
            <a:extLst>
              <a:ext uri="{FF2B5EF4-FFF2-40B4-BE49-F238E27FC236}">
                <a16:creationId xmlns:a16="http://schemas.microsoft.com/office/drawing/2014/main" id="{5A7CAB0D-9230-4FD1-BF84-DBABA4488B28}"/>
              </a:ext>
            </a:extLst>
          </p:cNvPr>
          <p:cNvSpPr txBox="1"/>
          <p:nvPr/>
        </p:nvSpPr>
        <p:spPr>
          <a:xfrm>
            <a:off x="1075303" y="6093417"/>
            <a:ext cx="3319144" cy="400110"/>
          </a:xfrm>
          <a:prstGeom prst="rect">
            <a:avLst/>
          </a:prstGeom>
          <a:noFill/>
        </p:spPr>
        <p:txBody>
          <a:bodyPr wrap="square" rtlCol="0">
            <a:spAutoFit/>
          </a:bodyPr>
          <a:lstStyle/>
          <a:p>
            <a:r>
              <a:rPr lang="en-GB" sz="2000" dirty="0"/>
              <a:t>IWM = Item weighting mean</a:t>
            </a:r>
          </a:p>
        </p:txBody>
      </p:sp>
    </p:spTree>
    <p:extLst>
      <p:ext uri="{BB962C8B-B14F-4D97-AF65-F5344CB8AC3E}">
        <p14:creationId xmlns:p14="http://schemas.microsoft.com/office/powerpoint/2010/main" val="376435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B324CA3-F9DB-446C-BF5E-764E05175E84}"/>
              </a:ext>
            </a:extLst>
          </p:cNvPr>
          <p:cNvPicPr>
            <a:picLocks noGrp="1" noChangeAspect="1"/>
          </p:cNvPicPr>
          <p:nvPr>
            <p:ph idx="1"/>
          </p:nvPr>
        </p:nvPicPr>
        <p:blipFill>
          <a:blip r:embed="rId2">
            <a:alphaModFix amt="70000"/>
            <a:extLst>
              <a:ext uri="{28A0092B-C50C-407E-A947-70E740481C1C}">
                <a14:useLocalDpi xmlns:a14="http://schemas.microsoft.com/office/drawing/2010/main" val="0"/>
              </a:ext>
            </a:extLst>
          </a:blip>
          <a:stretch>
            <a:fillRect/>
          </a:stretch>
        </p:blipFill>
        <p:spPr>
          <a:xfrm>
            <a:off x="1" y="3939"/>
            <a:ext cx="12191999" cy="6854061"/>
          </a:xfrm>
        </p:spPr>
      </p:pic>
      <p:sp>
        <p:nvSpPr>
          <p:cNvPr id="2" name="Title 1">
            <a:extLst>
              <a:ext uri="{FF2B5EF4-FFF2-40B4-BE49-F238E27FC236}">
                <a16:creationId xmlns:a16="http://schemas.microsoft.com/office/drawing/2014/main" id="{EA87175B-051A-4BBE-99FF-3F0EF21E8948}"/>
              </a:ext>
            </a:extLst>
          </p:cNvPr>
          <p:cNvSpPr>
            <a:spLocks noGrp="1"/>
          </p:cNvSpPr>
          <p:nvPr>
            <p:ph type="title"/>
          </p:nvPr>
        </p:nvSpPr>
        <p:spPr/>
        <p:txBody>
          <a:bodyPr/>
          <a:lstStyle/>
          <a:p>
            <a:r>
              <a:rPr lang="en-GB" dirty="0"/>
              <a:t>Structural Relationships</a:t>
            </a:r>
          </a:p>
        </p:txBody>
      </p:sp>
      <p:graphicFrame>
        <p:nvGraphicFramePr>
          <p:cNvPr id="7" name="Table 4">
            <a:extLst>
              <a:ext uri="{FF2B5EF4-FFF2-40B4-BE49-F238E27FC236}">
                <a16:creationId xmlns:a16="http://schemas.microsoft.com/office/drawing/2014/main" id="{FBFBD32A-EC9E-435A-A074-31C060CE7341}"/>
              </a:ext>
            </a:extLst>
          </p:cNvPr>
          <p:cNvGraphicFramePr>
            <a:graphicFrameLocks/>
          </p:cNvGraphicFramePr>
          <p:nvPr>
            <p:extLst>
              <p:ext uri="{D42A27DB-BD31-4B8C-83A1-F6EECF244321}">
                <p14:modId xmlns:p14="http://schemas.microsoft.com/office/powerpoint/2010/main" val="399938831"/>
              </p:ext>
            </p:extLst>
          </p:nvPr>
        </p:nvGraphicFramePr>
        <p:xfrm>
          <a:off x="838204" y="1347453"/>
          <a:ext cx="10515596" cy="5403088"/>
        </p:xfrm>
        <a:graphic>
          <a:graphicData uri="http://schemas.openxmlformats.org/drawingml/2006/table">
            <a:tbl>
              <a:tblPr firstRow="1" bandRow="1">
                <a:tableStyleId>{5C22544A-7EE6-4342-B048-85BDC9FD1C3A}</a:tableStyleId>
              </a:tblPr>
              <a:tblGrid>
                <a:gridCol w="998989">
                  <a:extLst>
                    <a:ext uri="{9D8B030D-6E8A-4147-A177-3AD203B41FA5}">
                      <a16:colId xmlns:a16="http://schemas.microsoft.com/office/drawing/2014/main" val="1775996477"/>
                    </a:ext>
                  </a:extLst>
                </a:gridCol>
                <a:gridCol w="1090569">
                  <a:extLst>
                    <a:ext uri="{9D8B030D-6E8A-4147-A177-3AD203B41FA5}">
                      <a16:colId xmlns:a16="http://schemas.microsoft.com/office/drawing/2014/main" val="3570275701"/>
                    </a:ext>
                  </a:extLst>
                </a:gridCol>
                <a:gridCol w="1384184">
                  <a:extLst>
                    <a:ext uri="{9D8B030D-6E8A-4147-A177-3AD203B41FA5}">
                      <a16:colId xmlns:a16="http://schemas.microsoft.com/office/drawing/2014/main" val="2115453672"/>
                    </a:ext>
                  </a:extLst>
                </a:gridCol>
                <a:gridCol w="1551963">
                  <a:extLst>
                    <a:ext uri="{9D8B030D-6E8A-4147-A177-3AD203B41FA5}">
                      <a16:colId xmlns:a16="http://schemas.microsoft.com/office/drawing/2014/main" val="2764899577"/>
                    </a:ext>
                  </a:extLst>
                </a:gridCol>
                <a:gridCol w="2485435">
                  <a:extLst>
                    <a:ext uri="{9D8B030D-6E8A-4147-A177-3AD203B41FA5}">
                      <a16:colId xmlns:a16="http://schemas.microsoft.com/office/drawing/2014/main" val="3775550060"/>
                    </a:ext>
                  </a:extLst>
                </a:gridCol>
                <a:gridCol w="1502228">
                  <a:extLst>
                    <a:ext uri="{9D8B030D-6E8A-4147-A177-3AD203B41FA5}">
                      <a16:colId xmlns:a16="http://schemas.microsoft.com/office/drawing/2014/main" val="1449546992"/>
                    </a:ext>
                  </a:extLst>
                </a:gridCol>
                <a:gridCol w="1502228">
                  <a:extLst>
                    <a:ext uri="{9D8B030D-6E8A-4147-A177-3AD203B41FA5}">
                      <a16:colId xmlns:a16="http://schemas.microsoft.com/office/drawing/2014/main" val="3002149472"/>
                    </a:ext>
                  </a:extLst>
                </a:gridCol>
              </a:tblGrid>
              <a:tr h="370840">
                <a:tc>
                  <a:txBody>
                    <a:bodyPr/>
                    <a:lstStyle/>
                    <a:p>
                      <a:pPr algn="ctr"/>
                      <a:r>
                        <a:rPr lang="en-GB" dirty="0"/>
                        <a:t>Model</a:t>
                      </a:r>
                    </a:p>
                  </a:txBody>
                  <a:tcPr/>
                </a:tc>
                <a:tc>
                  <a:txBody>
                    <a:bodyPr/>
                    <a:lstStyle/>
                    <a:p>
                      <a:pPr algn="ctr"/>
                      <a:r>
                        <a:rPr lang="en-GB" dirty="0"/>
                        <a:t>Predictor</a:t>
                      </a:r>
                    </a:p>
                  </a:txBody>
                  <a:tcPr/>
                </a:tc>
                <a:tc>
                  <a:txBody>
                    <a:bodyPr/>
                    <a:lstStyle/>
                    <a:p>
                      <a:pPr algn="ctr"/>
                      <a:r>
                        <a:rPr lang="en-GB" dirty="0"/>
                        <a:t>Mediator(s)</a:t>
                      </a:r>
                    </a:p>
                  </a:txBody>
                  <a:tcPr/>
                </a:tc>
                <a:tc>
                  <a:txBody>
                    <a:bodyPr/>
                    <a:lstStyle/>
                    <a:p>
                      <a:pPr algn="ctr"/>
                      <a:r>
                        <a:rPr lang="en-GB" dirty="0"/>
                        <a:t>Outcome(s)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χ2(df), </a:t>
                      </a:r>
                      <a:r>
                        <a:rPr lang="en-US" sz="1800" i="1" dirty="0">
                          <a:effectLst/>
                          <a:latin typeface="Calibri" panose="020F0502020204030204" pitchFamily="34" charset="0"/>
                          <a:ea typeface="Times New Roman" panose="02020603050405020304" pitchFamily="18" charset="0"/>
                          <a:cs typeface="Calibri" panose="020F0502020204030204" pitchFamily="34" charset="0"/>
                        </a:rPr>
                        <a:t>p</a:t>
                      </a:r>
                      <a:endParaRPr lang="en-GB" sz="1800" dirty="0">
                        <a:effectLst/>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pPr algn="ctr"/>
                      <a:r>
                        <a:rPr lang="en-GB" dirty="0"/>
                        <a:t>CFI</a:t>
                      </a:r>
                    </a:p>
                  </a:txBody>
                  <a:tcPr/>
                </a:tc>
                <a:tc>
                  <a:txBody>
                    <a:bodyPr/>
                    <a:lstStyle/>
                    <a:p>
                      <a:pPr algn="ctr"/>
                      <a:r>
                        <a:rPr lang="en-GB" dirty="0"/>
                        <a:t>RMSEA</a:t>
                      </a:r>
                    </a:p>
                  </a:txBody>
                  <a:tcPr/>
                </a:tc>
                <a:extLst>
                  <a:ext uri="{0D108BD9-81ED-4DB2-BD59-A6C34878D82A}">
                    <a16:rowId xmlns:a16="http://schemas.microsoft.com/office/drawing/2014/main" val="3015855878"/>
                  </a:ext>
                </a:extLst>
              </a:tr>
              <a:tr h="370840">
                <a:tc>
                  <a:txBody>
                    <a:bodyPr/>
                    <a:lstStyle/>
                    <a:p>
                      <a:pPr>
                        <a:lnSpc>
                          <a:spcPct val="200000"/>
                        </a:lnSpc>
                        <a:spcAft>
                          <a:spcPts val="0"/>
                        </a:spcAft>
                      </a:pPr>
                      <a:r>
                        <a:rPr lang="en-US" sz="1600" b="1" dirty="0">
                          <a:effectLst/>
                          <a:latin typeface="Calibri" panose="020F0502020204030204" pitchFamily="34" charset="0"/>
                          <a:ea typeface="Times New Roman" panose="02020603050405020304" pitchFamily="18" charset="0"/>
                          <a:cs typeface="Calibri" panose="020F0502020204030204" pitchFamily="34" charset="0"/>
                        </a:rPr>
                        <a:t>1</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b="1" dirty="0">
                          <a:effectLst/>
                          <a:latin typeface="Calibri" panose="020F0502020204030204" pitchFamily="34" charset="0"/>
                          <a:ea typeface="Times New Roman" panose="02020603050405020304" pitchFamily="18" charset="0"/>
                          <a:cs typeface="Calibri" panose="020F0502020204030204" pitchFamily="34" charset="0"/>
                        </a:rPr>
                        <a:t>PF</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b="1">
                          <a:effectLst/>
                          <a:latin typeface="Calibri" panose="020F0502020204030204" pitchFamily="34" charset="0"/>
                          <a:ea typeface="Times New Roman" panose="02020603050405020304" pitchFamily="18" charset="0"/>
                          <a:cs typeface="Calibri" panose="020F0502020204030204" pitchFamily="34" charset="0"/>
                        </a:rPr>
                        <a:t>PA, NA</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b="1">
                          <a:effectLst/>
                          <a:latin typeface="Calibri" panose="020F0502020204030204" pitchFamily="34" charset="0"/>
                          <a:ea typeface="Times New Roman" panose="02020603050405020304" pitchFamily="18" charset="0"/>
                          <a:cs typeface="Calibri" panose="020F0502020204030204" pitchFamily="34" charset="0"/>
                        </a:rPr>
                        <a:t>RQ</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b="1">
                          <a:effectLst/>
                          <a:latin typeface="Calibri" panose="020F0502020204030204" pitchFamily="34" charset="0"/>
                          <a:ea typeface="Times New Roman" panose="02020603050405020304" pitchFamily="18" charset="0"/>
                          <a:cs typeface="Calibri" panose="020F0502020204030204" pitchFamily="34" charset="0"/>
                        </a:rPr>
                        <a:t>3.71(1), p=.054</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b="1">
                          <a:effectLst/>
                          <a:latin typeface="Calibri" panose="020F0502020204030204" pitchFamily="34" charset="0"/>
                          <a:ea typeface="Times New Roman" panose="02020603050405020304" pitchFamily="18" charset="0"/>
                          <a:cs typeface="Calibri" panose="020F0502020204030204" pitchFamily="34" charset="0"/>
                        </a:rPr>
                        <a:t>&gt;.99</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b="1">
                          <a:effectLst/>
                          <a:latin typeface="Calibri" panose="020F0502020204030204" pitchFamily="34" charset="0"/>
                          <a:ea typeface="Times New Roman" panose="02020603050405020304" pitchFamily="18" charset="0"/>
                          <a:cs typeface="Calibri" panose="020F0502020204030204" pitchFamily="34" charset="0"/>
                        </a:rPr>
                        <a:t>.05</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404031449"/>
                  </a:ext>
                </a:extLst>
              </a:tr>
              <a:tr h="370840">
                <a:tc>
                  <a:txBody>
                    <a:bodyPr/>
                    <a:lstStyle/>
                    <a:p>
                      <a:pPr>
                        <a:lnSpc>
                          <a:spcPct val="200000"/>
                        </a:lnSpc>
                        <a:spcAft>
                          <a:spcPts val="0"/>
                        </a:spcAft>
                      </a:pPr>
                      <a:r>
                        <a:rPr lang="en-US" sz="1600" b="1">
                          <a:effectLst/>
                          <a:latin typeface="Calibri" panose="020F0502020204030204" pitchFamily="34" charset="0"/>
                          <a:ea typeface="Times New Roman" panose="02020603050405020304" pitchFamily="18" charset="0"/>
                          <a:cs typeface="Calibri" panose="020F0502020204030204" pitchFamily="34" charset="0"/>
                        </a:rPr>
                        <a:t>2</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b="1" dirty="0">
                          <a:effectLst/>
                          <a:latin typeface="Calibri" panose="020F0502020204030204" pitchFamily="34" charset="0"/>
                          <a:ea typeface="Times New Roman" panose="02020603050405020304" pitchFamily="18" charset="0"/>
                          <a:cs typeface="Calibri" panose="020F0502020204030204" pitchFamily="34" charset="0"/>
                        </a:rPr>
                        <a:t>RQ</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b="1" dirty="0">
                          <a:effectLst/>
                          <a:latin typeface="Calibri" panose="020F0502020204030204" pitchFamily="34" charset="0"/>
                          <a:ea typeface="Times New Roman" panose="02020603050405020304" pitchFamily="18" charset="0"/>
                          <a:cs typeface="Calibri" panose="020F0502020204030204" pitchFamily="34" charset="0"/>
                        </a:rPr>
                        <a:t>PA, NA</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b="1" dirty="0">
                          <a:effectLst/>
                          <a:latin typeface="Calibri" panose="020F0502020204030204" pitchFamily="34" charset="0"/>
                          <a:ea typeface="Times New Roman" panose="02020603050405020304" pitchFamily="18" charset="0"/>
                          <a:cs typeface="Calibri" panose="020F0502020204030204" pitchFamily="34" charset="0"/>
                        </a:rPr>
                        <a:t>PF</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b="1">
                          <a:effectLst/>
                          <a:latin typeface="Calibri" panose="020F0502020204030204" pitchFamily="34" charset="0"/>
                          <a:ea typeface="Times New Roman" panose="02020603050405020304" pitchFamily="18" charset="0"/>
                          <a:cs typeface="Calibri" panose="020F0502020204030204" pitchFamily="34" charset="0"/>
                        </a:rPr>
                        <a:t>2.23(1), p=.135</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b="1">
                          <a:effectLst/>
                          <a:latin typeface="Calibri" panose="020F0502020204030204" pitchFamily="34" charset="0"/>
                          <a:ea typeface="Times New Roman" panose="02020603050405020304" pitchFamily="18" charset="0"/>
                          <a:cs typeface="Calibri" panose="020F0502020204030204" pitchFamily="34" charset="0"/>
                        </a:rPr>
                        <a:t>&gt;.99</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b="1">
                          <a:effectLst/>
                          <a:latin typeface="Calibri" panose="020F0502020204030204" pitchFamily="34" charset="0"/>
                          <a:ea typeface="Times New Roman" panose="02020603050405020304" pitchFamily="18" charset="0"/>
                          <a:cs typeface="Calibri" panose="020F0502020204030204" pitchFamily="34" charset="0"/>
                        </a:rPr>
                        <a:t>.03</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4110917019"/>
                  </a:ext>
                </a:extLst>
              </a:tr>
              <a:tr h="370840">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3</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PF</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RQ</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PA, NA</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395.06(3), p&lt;.001</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.50</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.33</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319244823"/>
                  </a:ext>
                </a:extLst>
              </a:tr>
              <a:tr h="370840">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4</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RQ</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PF</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PA, NA</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100.50(3), p&lt;.001</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.88</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.17</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218274050"/>
                  </a:ext>
                </a:extLst>
              </a:tr>
              <a:tr h="370840">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5</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PF</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LS</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RQ</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58.80(1), p&lt;.001</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.30</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.22</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738775756"/>
                  </a:ext>
                </a:extLst>
              </a:tr>
              <a:tr h="370840">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6</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PF</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RQ</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LS</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97.26(1), p&lt;.001</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.82</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.29</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703815341"/>
                  </a:ext>
                </a:extLst>
              </a:tr>
              <a:tr h="370840">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7</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RQ</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PF</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LS</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165.68(1), p&lt;.001</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.69</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.37</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754223540"/>
                  </a:ext>
                </a:extLst>
              </a:tr>
              <a:tr h="370840">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8</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RQ</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LS</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PF</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58.80(1), p&lt;.001</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.89</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.22</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685116664"/>
                  </a:ext>
                </a:extLst>
              </a:tr>
              <a:tr h="370840">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9</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PF</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PA, NA, LS</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RQ</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316.83(4), p&lt;.001</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.77</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.26</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92482181"/>
                  </a:ext>
                </a:extLst>
              </a:tr>
              <a:tr h="370840">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10</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RQ</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PA, NA, LS</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PF</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322.68(4), p&lt;.001</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.78</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.26</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419174720"/>
                  </a:ext>
                </a:extLst>
              </a:tr>
              <a:tr h="370840">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11</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PF</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RQ</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PA, NA, LS</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703.83(6), p&lt;.001</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.49</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.32</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4214650464"/>
                  </a:ext>
                </a:extLst>
              </a:tr>
              <a:tr h="370840">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12</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RQ</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PF</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PA, NA, LS</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477.68(6), p&lt;.001</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a:effectLst/>
                          <a:latin typeface="Calibri" panose="020F0502020204030204" pitchFamily="34" charset="0"/>
                          <a:ea typeface="Times New Roman" panose="02020603050405020304" pitchFamily="18" charset="0"/>
                          <a:cs typeface="Calibri" panose="020F0502020204030204" pitchFamily="34" charset="0"/>
                        </a:rPr>
                        <a:t>.65</a:t>
                      </a: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200000"/>
                        </a:lnSpc>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.26</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331104748"/>
                  </a:ext>
                </a:extLst>
              </a:tr>
            </a:tbl>
          </a:graphicData>
        </a:graphic>
      </p:graphicFrame>
    </p:spTree>
    <p:extLst>
      <p:ext uri="{BB962C8B-B14F-4D97-AF65-F5344CB8AC3E}">
        <p14:creationId xmlns:p14="http://schemas.microsoft.com/office/powerpoint/2010/main" val="426551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alpha val="97000"/>
          </a:schemeClr>
        </a:solid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B324CA3-F9DB-446C-BF5E-764E05175E84}"/>
              </a:ext>
            </a:extLst>
          </p:cNvPr>
          <p:cNvPicPr>
            <a:picLocks noGrp="1" noChangeAspect="1"/>
          </p:cNvPicPr>
          <p:nvPr>
            <p:ph idx="1"/>
          </p:nvPr>
        </p:nvPicPr>
        <p:blipFill>
          <a:blip r:embed="rId2">
            <a:alphaModFix amt="70000"/>
            <a:extLst>
              <a:ext uri="{28A0092B-C50C-407E-A947-70E740481C1C}">
                <a14:useLocalDpi xmlns:a14="http://schemas.microsoft.com/office/drawing/2010/main" val="0"/>
              </a:ext>
            </a:extLst>
          </a:blip>
          <a:stretch>
            <a:fillRect/>
          </a:stretch>
        </p:blipFill>
        <p:spPr>
          <a:xfrm>
            <a:off x="0" y="3939"/>
            <a:ext cx="12191999" cy="6854061"/>
          </a:xfrm>
        </p:spPr>
      </p:pic>
      <p:sp>
        <p:nvSpPr>
          <p:cNvPr id="2" name="Title 1">
            <a:extLst>
              <a:ext uri="{FF2B5EF4-FFF2-40B4-BE49-F238E27FC236}">
                <a16:creationId xmlns:a16="http://schemas.microsoft.com/office/drawing/2014/main" id="{EA87175B-051A-4BBE-99FF-3F0EF21E8948}"/>
              </a:ext>
            </a:extLst>
          </p:cNvPr>
          <p:cNvSpPr>
            <a:spLocks noGrp="1"/>
          </p:cNvSpPr>
          <p:nvPr>
            <p:ph type="title"/>
          </p:nvPr>
        </p:nvSpPr>
        <p:spPr/>
        <p:txBody>
          <a:bodyPr/>
          <a:lstStyle/>
          <a:p>
            <a:r>
              <a:rPr lang="en-GB" dirty="0"/>
              <a:t>Model 1</a:t>
            </a:r>
          </a:p>
        </p:txBody>
      </p:sp>
      <p:pic>
        <p:nvPicPr>
          <p:cNvPr id="6" name="Picture 5">
            <a:extLst>
              <a:ext uri="{FF2B5EF4-FFF2-40B4-BE49-F238E27FC236}">
                <a16:creationId xmlns:a16="http://schemas.microsoft.com/office/drawing/2014/main" id="{A9B042DD-FD82-47DB-8D87-448CC37EBB95}"/>
              </a:ext>
            </a:extLst>
          </p:cNvPr>
          <p:cNvPicPr>
            <a:picLocks noChangeAspect="1"/>
          </p:cNvPicPr>
          <p:nvPr/>
        </p:nvPicPr>
        <p:blipFill>
          <a:blip r:embed="rId3">
            <a:alphaModFix amt="85000"/>
          </a:blip>
          <a:stretch>
            <a:fillRect/>
          </a:stretch>
        </p:blipFill>
        <p:spPr>
          <a:xfrm>
            <a:off x="333374" y="1417040"/>
            <a:ext cx="11525250" cy="5181600"/>
          </a:xfrm>
          <a:prstGeom prst="rect">
            <a:avLst/>
          </a:prstGeom>
        </p:spPr>
      </p:pic>
    </p:spTree>
    <p:extLst>
      <p:ext uri="{BB962C8B-B14F-4D97-AF65-F5344CB8AC3E}">
        <p14:creationId xmlns:p14="http://schemas.microsoft.com/office/powerpoint/2010/main" val="3813217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B324CA3-F9DB-446C-BF5E-764E05175E84}"/>
              </a:ext>
            </a:extLst>
          </p:cNvPr>
          <p:cNvPicPr>
            <a:picLocks noGrp="1" noChangeAspect="1"/>
          </p:cNvPicPr>
          <p:nvPr>
            <p:ph idx="1"/>
          </p:nvPr>
        </p:nvPicPr>
        <p:blipFill>
          <a:blip r:embed="rId2">
            <a:alphaModFix amt="70000"/>
            <a:extLst>
              <a:ext uri="{28A0092B-C50C-407E-A947-70E740481C1C}">
                <a14:useLocalDpi xmlns:a14="http://schemas.microsoft.com/office/drawing/2010/main" val="0"/>
              </a:ext>
            </a:extLst>
          </a:blip>
          <a:stretch>
            <a:fillRect/>
          </a:stretch>
        </p:blipFill>
        <p:spPr>
          <a:xfrm>
            <a:off x="1" y="3939"/>
            <a:ext cx="12191999" cy="6854061"/>
          </a:xfrm>
        </p:spPr>
      </p:pic>
      <p:sp>
        <p:nvSpPr>
          <p:cNvPr id="2" name="Title 1">
            <a:extLst>
              <a:ext uri="{FF2B5EF4-FFF2-40B4-BE49-F238E27FC236}">
                <a16:creationId xmlns:a16="http://schemas.microsoft.com/office/drawing/2014/main" id="{EA87175B-051A-4BBE-99FF-3F0EF21E8948}"/>
              </a:ext>
            </a:extLst>
          </p:cNvPr>
          <p:cNvSpPr>
            <a:spLocks noGrp="1"/>
          </p:cNvSpPr>
          <p:nvPr>
            <p:ph type="title"/>
          </p:nvPr>
        </p:nvSpPr>
        <p:spPr/>
        <p:txBody>
          <a:bodyPr/>
          <a:lstStyle/>
          <a:p>
            <a:r>
              <a:rPr lang="en-GB" dirty="0"/>
              <a:t>Model 2</a:t>
            </a:r>
          </a:p>
        </p:txBody>
      </p:sp>
      <p:pic>
        <p:nvPicPr>
          <p:cNvPr id="3" name="Picture 2">
            <a:extLst>
              <a:ext uri="{FF2B5EF4-FFF2-40B4-BE49-F238E27FC236}">
                <a16:creationId xmlns:a16="http://schemas.microsoft.com/office/drawing/2014/main" id="{392A69AF-1573-409D-8448-CB777E24BCA3}"/>
              </a:ext>
            </a:extLst>
          </p:cNvPr>
          <p:cNvPicPr>
            <a:picLocks noChangeAspect="1"/>
          </p:cNvPicPr>
          <p:nvPr/>
        </p:nvPicPr>
        <p:blipFill>
          <a:blip r:embed="rId3">
            <a:alphaModFix amt="85000"/>
          </a:blip>
          <a:stretch>
            <a:fillRect/>
          </a:stretch>
        </p:blipFill>
        <p:spPr>
          <a:xfrm>
            <a:off x="323849" y="1499794"/>
            <a:ext cx="11544300" cy="5200650"/>
          </a:xfrm>
          <a:prstGeom prst="rect">
            <a:avLst/>
          </a:prstGeom>
        </p:spPr>
      </p:pic>
    </p:spTree>
    <p:extLst>
      <p:ext uri="{BB962C8B-B14F-4D97-AF65-F5344CB8AC3E}">
        <p14:creationId xmlns:p14="http://schemas.microsoft.com/office/powerpoint/2010/main" val="30572809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TM02900743[[fn=Organic]]</Template>
  <TotalTime>2856</TotalTime>
  <Words>1237</Words>
  <Application>Microsoft Office PowerPoint</Application>
  <PresentationFormat>Widescreen</PresentationFormat>
  <Paragraphs>370</Paragraphs>
  <Slides>18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How We Ripple:  Psychological Flexibility,  Individual Wellbeing &amp;  Relationship Quality</vt:lpstr>
      <vt:lpstr>Wellbeing and Relationship Quality</vt:lpstr>
      <vt:lpstr>Defining our Constructs</vt:lpstr>
      <vt:lpstr>Individual level study</vt:lpstr>
      <vt:lpstr>PowerPoint Presentation</vt:lpstr>
      <vt:lpstr>Factor Analysis</vt:lpstr>
      <vt:lpstr>Structural Relationships</vt:lpstr>
      <vt:lpstr>Model 1</vt:lpstr>
      <vt:lpstr>Model 2</vt:lpstr>
      <vt:lpstr>Dyadic Study</vt:lpstr>
      <vt:lpstr>Correlations between study variables</vt:lpstr>
      <vt:lpstr>Positive Affect as Mediator</vt:lpstr>
      <vt:lpstr>Negative Affect as Mediator</vt:lpstr>
      <vt:lpstr>Discussion</vt:lpstr>
      <vt:lpstr>PowerPoint Presentation</vt:lpstr>
      <vt:lpstr>PowerPoint Presentation</vt:lpstr>
      <vt:lpstr>Limitations and Future Directions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We Ripple:  Psychological Flexibility,  Individual Wellbeing &amp;  Relationship Quality</dc:title>
  <dc:creator>Karen Twiselton</dc:creator>
  <cp:lastModifiedBy>Karen Twiselton</cp:lastModifiedBy>
  <cp:revision>144</cp:revision>
  <dcterms:created xsi:type="dcterms:W3CDTF">2020-06-15T10:16:22Z</dcterms:created>
  <dcterms:modified xsi:type="dcterms:W3CDTF">2020-07-09T12:13:16Z</dcterms:modified>
</cp:coreProperties>
</file>